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1" r:id="rId2"/>
    <p:sldId id="2562" r:id="rId3"/>
    <p:sldId id="2563" r:id="rId4"/>
    <p:sldId id="2564" r:id="rId5"/>
    <p:sldId id="2565" r:id="rId6"/>
    <p:sldId id="2566" r:id="rId7"/>
    <p:sldId id="2567" r:id="rId8"/>
    <p:sldId id="2568" r:id="rId9"/>
    <p:sldId id="2569" r:id="rId10"/>
    <p:sldId id="2570" r:id="rId11"/>
    <p:sldId id="2575" r:id="rId12"/>
    <p:sldId id="2576" r:id="rId13"/>
    <p:sldId id="2577" r:id="rId14"/>
    <p:sldId id="2578" r:id="rId15"/>
    <p:sldId id="2584" r:id="rId16"/>
    <p:sldId id="2585" r:id="rId17"/>
    <p:sldId id="2586" r:id="rId18"/>
    <p:sldId id="2587" r:id="rId19"/>
    <p:sldId id="2588" r:id="rId20"/>
    <p:sldId id="2590" r:id="rId21"/>
    <p:sldId id="2591" r:id="rId22"/>
    <p:sldId id="2579" r:id="rId23"/>
    <p:sldId id="2580" r:id="rId24"/>
    <p:sldId id="2581" r:id="rId25"/>
    <p:sldId id="2582" r:id="rId26"/>
    <p:sldId id="2583" r:id="rId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ulis House Projetos: Soluções Criativas em Folders para Escolas de Samba Integrando Tecnologia e Design" id="{3C8DCC0B-0E0C-4FED-8AFE-2DFB28D677AD}">
          <p14:sldIdLst>
            <p14:sldId id="2561"/>
            <p14:sldId id="2562"/>
          </p14:sldIdLst>
        </p14:section>
        <p14:section name="A Lulis House Projetos: identidade e propósito" id="{35299414-D9A0-4A92-99AD-1E002DC9FD3A}">
          <p14:sldIdLst>
            <p14:sldId id="2563"/>
            <p14:sldId id="2564"/>
            <p14:sldId id="2565"/>
            <p14:sldId id="2566"/>
          </p14:sldIdLst>
        </p14:section>
        <p14:section name="Fluxo de atendimento ao cliente: do briefing à entrega" id="{AADBB1FF-21D4-4F56-8B22-19DC4C7C922C}">
          <p14:sldIdLst>
            <p14:sldId id="2567"/>
            <p14:sldId id="2568"/>
            <p14:sldId id="2569"/>
            <p14:sldId id="2570"/>
          </p14:sldIdLst>
        </p14:section>
        <p14:section name="Integração tecnológica: Java como base do sistema" id="{B52CF258-C646-4CB8-81E6-4F779AA53D0B}">
          <p14:sldIdLst>
            <p14:sldId id="2575"/>
            <p14:sldId id="2576"/>
            <p14:sldId id="2577"/>
            <p14:sldId id="2578"/>
            <p14:sldId id="2584"/>
            <p14:sldId id="2585"/>
            <p14:sldId id="2586"/>
            <p14:sldId id="2587"/>
            <p14:sldId id="2588"/>
            <p14:sldId id="2590"/>
            <p14:sldId id="2591"/>
          </p14:sldIdLst>
        </p14:section>
        <p14:section name="Entrega do produto final e cases ilustrativos" id="{0F2A1162-36F4-4F91-A964-2822FC050A98}">
          <p14:sldIdLst>
            <p14:sldId id="2579"/>
            <p14:sldId id="2580"/>
            <p14:sldId id="2581"/>
            <p14:sldId id="2582"/>
          </p14:sldIdLst>
        </p14:section>
        <p14:section name="Conclusão" id="{F0F49E4D-4D56-464B-A0E4-8B961EFD0AB2}">
          <p14:sldIdLst>
            <p14:sldId id="25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62" d="100"/>
          <a:sy n="62" d="100"/>
        </p:scale>
        <p:origin x="828" y="26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23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C5A6CA-2712-4E5C-8808-C1FDB16F5562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38AD23F9-B8DE-47B8-8C64-48C9F44F5627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Comunicação clara e ágil</a:t>
          </a:r>
        </a:p>
      </dgm:t>
    </dgm:pt>
    <dgm:pt modelId="{1535CDA5-C68B-43B7-9771-FD79382B5DDF}" type="parTrans" cxnId="{974750EC-8A43-45BD-BD6B-BA39B165C29A}">
      <dgm:prSet/>
      <dgm:spPr/>
      <dgm:t>
        <a:bodyPr/>
        <a:lstStyle/>
        <a:p>
          <a:endParaRPr lang="pt-BR"/>
        </a:p>
      </dgm:t>
    </dgm:pt>
    <dgm:pt modelId="{1132DBAA-3A0D-4774-A890-F454CAEF120C}" type="sibTrans" cxnId="{974750EC-8A43-45BD-BD6B-BA39B165C29A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833C1D55-E08B-479F-89F7-8D8A30C3AAD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sistema promove diálogo eficiente para evitar falhas e garantir entendimento entre todos os participantes.</a:t>
          </a:r>
        </a:p>
      </dgm:t>
    </dgm:pt>
    <dgm:pt modelId="{6C07D252-BC7C-4EB0-83DA-02A2A11CEBEC}" type="parTrans" cxnId="{F6691430-D1BC-406E-8470-EF80C4DB4FDE}">
      <dgm:prSet/>
      <dgm:spPr/>
      <dgm:t>
        <a:bodyPr/>
        <a:lstStyle/>
        <a:p>
          <a:endParaRPr lang="pt-BR"/>
        </a:p>
      </dgm:t>
    </dgm:pt>
    <dgm:pt modelId="{0B3C8E19-EB06-4EAD-8D82-6E3EC1FD4F77}" type="sibTrans" cxnId="{F6691430-D1BC-406E-8470-EF80C4DB4FDE}">
      <dgm:prSet/>
      <dgm:spPr/>
      <dgm:t>
        <a:bodyPr/>
        <a:lstStyle/>
        <a:p>
          <a:endParaRPr lang="pt-BR"/>
        </a:p>
      </dgm:t>
    </dgm:pt>
    <dgm:pt modelId="{CDE18192-96C2-4C40-8D31-085017051EE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Minimização de retrabalhos</a:t>
          </a:r>
        </a:p>
      </dgm:t>
    </dgm:pt>
    <dgm:pt modelId="{CD24366B-CD73-4E7E-B4B6-8FC5491E602D}" type="parTrans" cxnId="{8E0BC80E-E0DE-4D6C-8122-EB95E23209CE}">
      <dgm:prSet/>
      <dgm:spPr/>
      <dgm:t>
        <a:bodyPr/>
        <a:lstStyle/>
        <a:p>
          <a:endParaRPr lang="pt-BR"/>
        </a:p>
      </dgm:t>
    </dgm:pt>
    <dgm:pt modelId="{38FED5F7-6A12-4CE9-AF23-AFA72E25F496}" type="sibTrans" cxnId="{8E0BC80E-E0DE-4D6C-8122-EB95E23209C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7C5286BA-DA4D-4D62-B7C0-F133D982624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Redução de erros com processos claros, evitando desperdício de tempo e recursos na produção.</a:t>
          </a:r>
        </a:p>
      </dgm:t>
    </dgm:pt>
    <dgm:pt modelId="{EE6D7313-C8AE-475C-BBB1-2443E7E1C2CA}" type="parTrans" cxnId="{EE054212-EAB3-4F46-8F21-0CC3596B24B2}">
      <dgm:prSet/>
      <dgm:spPr/>
      <dgm:t>
        <a:bodyPr/>
        <a:lstStyle/>
        <a:p>
          <a:endParaRPr lang="pt-BR"/>
        </a:p>
      </dgm:t>
    </dgm:pt>
    <dgm:pt modelId="{F9B6CA10-01CD-4D0D-8EEF-55CD5EC1D2BB}" type="sibTrans" cxnId="{EE054212-EAB3-4F46-8F21-0CC3596B24B2}">
      <dgm:prSet/>
      <dgm:spPr/>
      <dgm:t>
        <a:bodyPr/>
        <a:lstStyle/>
        <a:p>
          <a:endParaRPr lang="pt-BR"/>
        </a:p>
      </dgm:t>
    </dgm:pt>
    <dgm:pt modelId="{7E16ADAF-62CE-4E52-B637-C963AD009844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Otimização dos prazos de entrega</a:t>
          </a:r>
        </a:p>
      </dgm:t>
    </dgm:pt>
    <dgm:pt modelId="{A96DA5E4-CE93-4602-B769-B5CBB43E3975}" type="parTrans" cxnId="{B8483740-37C5-45A3-B6B1-D24EE6A50ED1}">
      <dgm:prSet/>
      <dgm:spPr/>
      <dgm:t>
        <a:bodyPr/>
        <a:lstStyle/>
        <a:p>
          <a:endParaRPr lang="pt-BR"/>
        </a:p>
      </dgm:t>
    </dgm:pt>
    <dgm:pt modelId="{0224E9ED-76A5-469A-9926-19C822CB2AA9}" type="sibTrans" cxnId="{B8483740-37C5-45A3-B6B1-D24EE6A50ED1}">
      <dgm:prSet/>
      <dgm:spPr/>
      <dgm:t>
        <a:bodyPr/>
        <a:lstStyle/>
        <a:p>
          <a:endParaRPr lang="pt-BR"/>
        </a:p>
      </dgm:t>
    </dgm:pt>
    <dgm:pt modelId="{D1DB6CD9-41E3-4B2A-A42F-B64007D905E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Entrega mais rápida e organizada graças à coordenação eficaz entre cliente, agência e fornecedor.</a:t>
          </a:r>
        </a:p>
      </dgm:t>
    </dgm:pt>
    <dgm:pt modelId="{B0FA659B-30F6-4DF5-8026-95128EF1E692}" type="parTrans" cxnId="{39A02C06-F60D-4FE6-B3A0-58F1D4DBBDAA}">
      <dgm:prSet/>
      <dgm:spPr/>
      <dgm:t>
        <a:bodyPr/>
        <a:lstStyle/>
        <a:p>
          <a:endParaRPr lang="pt-BR"/>
        </a:p>
      </dgm:t>
    </dgm:pt>
    <dgm:pt modelId="{85DE1F79-91F1-4113-BD57-3663E9B44F35}" type="sibTrans" cxnId="{39A02C06-F60D-4FE6-B3A0-58F1D4DBBDAA}">
      <dgm:prSet/>
      <dgm:spPr/>
      <dgm:t>
        <a:bodyPr/>
        <a:lstStyle/>
        <a:p>
          <a:endParaRPr lang="pt-BR"/>
        </a:p>
      </dgm:t>
    </dgm:pt>
    <dgm:pt modelId="{EC760B62-1102-473B-AFB0-AC2E7E7C03BE}" type="pres">
      <dgm:prSet presAssocID="{B8C5A6CA-2712-4E5C-8808-C1FDB16F5562}" presName="Root" presStyleCnt="0">
        <dgm:presLayoutVars>
          <dgm:dir/>
          <dgm:resizeHandles val="exact"/>
        </dgm:presLayoutVars>
      </dgm:prSet>
      <dgm:spPr/>
    </dgm:pt>
    <dgm:pt modelId="{2B0BA655-B906-4B88-B285-D294916110C4}" type="pres">
      <dgm:prSet presAssocID="{38AD23F9-B8DE-47B8-8C64-48C9F44F5627}" presName="Composite" presStyleCnt="0"/>
      <dgm:spPr/>
    </dgm:pt>
    <dgm:pt modelId="{B5BA19A8-2F86-4DCA-905B-C34ECA6486D1}" type="pres">
      <dgm:prSet presAssocID="{38AD23F9-B8DE-47B8-8C64-48C9F44F5627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" r="30870" b="-6"/>
          <a:stretch/>
        </a:blipFill>
      </dgm:spPr>
      <dgm:extLst>
        <a:ext uri="{E40237B7-FDA0-4F09-8148-C483321AD2D9}">
          <dgm14:cNvPr xmlns:dgm14="http://schemas.microsoft.com/office/drawing/2010/diagram" id="0" name="" descr="Pessoas falando no local de trabalho"/>
        </a:ext>
      </dgm:extLst>
    </dgm:pt>
    <dgm:pt modelId="{0047206C-BF64-4DBF-B268-0ECDF25D9F64}" type="pres">
      <dgm:prSet presAssocID="{38AD23F9-B8DE-47B8-8C64-48C9F44F5627}" presName="Subtitle" presStyleLbl="revTx" presStyleIdx="0" presStyleCnt="6">
        <dgm:presLayoutVars>
          <dgm:chMax val="0"/>
          <dgm:bulletEnabled/>
        </dgm:presLayoutVars>
      </dgm:prSet>
      <dgm:spPr/>
    </dgm:pt>
    <dgm:pt modelId="{247A0512-3DC4-44CD-AA37-53C78A9741FF}" type="pres">
      <dgm:prSet presAssocID="{38AD23F9-B8DE-47B8-8C64-48C9F44F5627}" presName="Description" presStyleLbl="revTx" presStyleIdx="1" presStyleCnt="6">
        <dgm:presLayoutVars>
          <dgm:bulletEnabled/>
        </dgm:presLayoutVars>
      </dgm:prSet>
      <dgm:spPr/>
    </dgm:pt>
    <dgm:pt modelId="{0A740C02-A5C5-4415-B175-6238D717784F}" type="pres">
      <dgm:prSet presAssocID="{1132DBAA-3A0D-4774-A890-F454CAEF120C}" presName="sibTrans" presStyleLbl="sibTrans2D1" presStyleIdx="0" presStyleCnt="0"/>
      <dgm:spPr/>
    </dgm:pt>
    <dgm:pt modelId="{F8FBA89C-6BD7-4F15-9641-10FF38146107}" type="pres">
      <dgm:prSet presAssocID="{CDE18192-96C2-4C40-8D31-085017051EED}" presName="Composite" presStyleCnt="0"/>
      <dgm:spPr/>
    </dgm:pt>
    <dgm:pt modelId="{811C6798-FA6F-4A51-8DC6-8C6DC573CCA6}" type="pres">
      <dgm:prSet presAssocID="{CDE18192-96C2-4C40-8D31-085017051EED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 b="-10"/>
          <a:stretch/>
        </a:blipFill>
      </dgm:spPr>
      <dgm:extLst>
        <a:ext uri="{E40237B7-FDA0-4F09-8148-C483321AD2D9}">
          <dgm14:cNvPr xmlns:dgm14="http://schemas.microsoft.com/office/drawing/2010/diagram" id="0" name="" descr="Conceito de engrenagem"/>
        </a:ext>
      </dgm:extLst>
    </dgm:pt>
    <dgm:pt modelId="{85039FA9-34E0-4CC8-B615-6AB4486A3715}" type="pres">
      <dgm:prSet presAssocID="{CDE18192-96C2-4C40-8D31-085017051EED}" presName="Subtitle" presStyleLbl="revTx" presStyleIdx="2" presStyleCnt="6">
        <dgm:presLayoutVars>
          <dgm:chMax val="0"/>
          <dgm:bulletEnabled/>
        </dgm:presLayoutVars>
      </dgm:prSet>
      <dgm:spPr/>
    </dgm:pt>
    <dgm:pt modelId="{41A13D4A-E813-41E0-BD29-95CACBB4F308}" type="pres">
      <dgm:prSet presAssocID="{CDE18192-96C2-4C40-8D31-085017051EED}" presName="Description" presStyleLbl="revTx" presStyleIdx="3" presStyleCnt="6">
        <dgm:presLayoutVars>
          <dgm:bulletEnabled/>
        </dgm:presLayoutVars>
      </dgm:prSet>
      <dgm:spPr/>
    </dgm:pt>
    <dgm:pt modelId="{5AA20624-8EB2-419A-94C1-CD52B7667836}" type="pres">
      <dgm:prSet presAssocID="{38FED5F7-6A12-4CE9-AF23-AFA72E25F496}" presName="sibTrans" presStyleLbl="sibTrans2D1" presStyleIdx="0" presStyleCnt="0"/>
      <dgm:spPr/>
    </dgm:pt>
    <dgm:pt modelId="{15ED347C-9328-40B8-A149-AC8D00F5F811}" type="pres">
      <dgm:prSet presAssocID="{7E16ADAF-62CE-4E52-B637-C963AD009844}" presName="Composite" presStyleCnt="0"/>
      <dgm:spPr/>
    </dgm:pt>
    <dgm:pt modelId="{1437519B-693E-4DBE-8A92-F2778A86CE2E}" type="pres">
      <dgm:prSet presAssocID="{7E16ADAF-62CE-4E52-B637-C963AD009844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" r="34140" b="-7"/>
          <a:stretch/>
        </a:blipFill>
      </dgm:spPr>
      <dgm:extLst>
        <a:ext uri="{E40237B7-FDA0-4F09-8148-C483321AD2D9}">
          <dgm14:cNvPr xmlns:dgm14="http://schemas.microsoft.com/office/drawing/2010/diagram" id="0" name="" descr="Calendário e relógio de 2023 na mesa."/>
        </a:ext>
      </dgm:extLst>
    </dgm:pt>
    <dgm:pt modelId="{3454F4C2-D355-4AD0-8551-57493633E4E5}" type="pres">
      <dgm:prSet presAssocID="{7E16ADAF-62CE-4E52-B637-C963AD009844}" presName="Subtitle" presStyleLbl="revTx" presStyleIdx="4" presStyleCnt="6">
        <dgm:presLayoutVars>
          <dgm:chMax val="0"/>
          <dgm:bulletEnabled/>
        </dgm:presLayoutVars>
      </dgm:prSet>
      <dgm:spPr/>
    </dgm:pt>
    <dgm:pt modelId="{1DB24ABA-6F63-4632-BC81-E0A02098C9EB}" type="pres">
      <dgm:prSet presAssocID="{7E16ADAF-62CE-4E52-B637-C963AD009844}" presName="Description" presStyleLbl="revTx" presStyleIdx="5" presStyleCnt="6">
        <dgm:presLayoutVars>
          <dgm:bulletEnabled/>
        </dgm:presLayoutVars>
      </dgm:prSet>
      <dgm:spPr/>
    </dgm:pt>
  </dgm:ptLst>
  <dgm:cxnLst>
    <dgm:cxn modelId="{39A02C06-F60D-4FE6-B3A0-58F1D4DBBDAA}" srcId="{7E16ADAF-62CE-4E52-B637-C963AD009844}" destId="{D1DB6CD9-41E3-4B2A-A42F-B64007D905E5}" srcOrd="0" destOrd="0" parTransId="{B0FA659B-30F6-4DF5-8026-95128EF1E692}" sibTransId="{85DE1F79-91F1-4113-BD57-3663E9B44F35}"/>
    <dgm:cxn modelId="{8E0BC80E-E0DE-4D6C-8122-EB95E23209CE}" srcId="{B8C5A6CA-2712-4E5C-8808-C1FDB16F5562}" destId="{CDE18192-96C2-4C40-8D31-085017051EED}" srcOrd="1" destOrd="0" parTransId="{CD24366B-CD73-4E7E-B4B6-8FC5491E602D}" sibTransId="{38FED5F7-6A12-4CE9-AF23-AFA72E25F496}"/>
    <dgm:cxn modelId="{EE054212-EAB3-4F46-8F21-0CC3596B24B2}" srcId="{CDE18192-96C2-4C40-8D31-085017051EED}" destId="{7C5286BA-DA4D-4D62-B7C0-F133D982624B}" srcOrd="0" destOrd="0" parTransId="{EE6D7313-C8AE-475C-BBB1-2443E7E1C2CA}" sibTransId="{F9B6CA10-01CD-4D0D-8EEF-55CD5EC1D2BB}"/>
    <dgm:cxn modelId="{F6691430-D1BC-406E-8470-EF80C4DB4FDE}" srcId="{38AD23F9-B8DE-47B8-8C64-48C9F44F5627}" destId="{833C1D55-E08B-479F-89F7-8D8A30C3AAD2}" srcOrd="0" destOrd="0" parTransId="{6C07D252-BC7C-4EB0-83DA-02A2A11CEBEC}" sibTransId="{0B3C8E19-EB06-4EAD-8D82-6E3EC1FD4F77}"/>
    <dgm:cxn modelId="{22003A3A-44CF-4221-A52B-9B1EE102BE0D}" type="presOf" srcId="{B8C5A6CA-2712-4E5C-8808-C1FDB16F5562}" destId="{EC760B62-1102-473B-AFB0-AC2E7E7C03BE}" srcOrd="0" destOrd="0" presId="urn:microsoft.com/office/officeart/2024/3/layout/verticalVisualTextBlock1"/>
    <dgm:cxn modelId="{B8483740-37C5-45A3-B6B1-D24EE6A50ED1}" srcId="{B8C5A6CA-2712-4E5C-8808-C1FDB16F5562}" destId="{7E16ADAF-62CE-4E52-B637-C963AD009844}" srcOrd="2" destOrd="0" parTransId="{A96DA5E4-CE93-4602-B769-B5CBB43E3975}" sibTransId="{0224E9ED-76A5-469A-9926-19C822CB2AA9}"/>
    <dgm:cxn modelId="{64A32743-0140-4450-A84A-CB66AB4BB6E7}" type="presOf" srcId="{7C5286BA-DA4D-4D62-B7C0-F133D982624B}" destId="{41A13D4A-E813-41E0-BD29-95CACBB4F308}" srcOrd="0" destOrd="0" presId="urn:microsoft.com/office/officeart/2024/3/layout/verticalVisualTextBlock1"/>
    <dgm:cxn modelId="{70AB7D69-6AC2-48E5-B0BF-F51A8A91664C}" type="presOf" srcId="{833C1D55-E08B-479F-89F7-8D8A30C3AAD2}" destId="{247A0512-3DC4-44CD-AA37-53C78A9741FF}" srcOrd="0" destOrd="0" presId="urn:microsoft.com/office/officeart/2024/3/layout/verticalVisualTextBlock1"/>
    <dgm:cxn modelId="{F61E5358-9260-4F57-A1FC-09B2AAFBFA4B}" type="presOf" srcId="{38FED5F7-6A12-4CE9-AF23-AFA72E25F496}" destId="{5AA20624-8EB2-419A-94C1-CD52B7667836}" srcOrd="0" destOrd="0" presId="urn:microsoft.com/office/officeart/2024/3/layout/verticalVisualTextBlock1"/>
    <dgm:cxn modelId="{AD96069B-86BF-44DA-BF97-7EAAE9063541}" type="presOf" srcId="{7E16ADAF-62CE-4E52-B637-C963AD009844}" destId="{3454F4C2-D355-4AD0-8551-57493633E4E5}" srcOrd="0" destOrd="0" presId="urn:microsoft.com/office/officeart/2024/3/layout/verticalVisualTextBlock1"/>
    <dgm:cxn modelId="{771BBFB3-0BDD-4EB9-A798-09036768970E}" type="presOf" srcId="{1132DBAA-3A0D-4774-A890-F454CAEF120C}" destId="{0A740C02-A5C5-4415-B175-6238D717784F}" srcOrd="0" destOrd="0" presId="urn:microsoft.com/office/officeart/2024/3/layout/verticalVisualTextBlock1"/>
    <dgm:cxn modelId="{71190ACE-29CA-4EF8-BF22-1D5842E5C1BE}" type="presOf" srcId="{D1DB6CD9-41E3-4B2A-A42F-B64007D905E5}" destId="{1DB24ABA-6F63-4632-BC81-E0A02098C9EB}" srcOrd="0" destOrd="0" presId="urn:microsoft.com/office/officeart/2024/3/layout/verticalVisualTextBlock1"/>
    <dgm:cxn modelId="{974750EC-8A43-45BD-BD6B-BA39B165C29A}" srcId="{B8C5A6CA-2712-4E5C-8808-C1FDB16F5562}" destId="{38AD23F9-B8DE-47B8-8C64-48C9F44F5627}" srcOrd="0" destOrd="0" parTransId="{1535CDA5-C68B-43B7-9771-FD79382B5DDF}" sibTransId="{1132DBAA-3A0D-4774-A890-F454CAEF120C}"/>
    <dgm:cxn modelId="{336877EC-9C07-48E8-8577-523156ABDA95}" type="presOf" srcId="{38AD23F9-B8DE-47B8-8C64-48C9F44F5627}" destId="{0047206C-BF64-4DBF-B268-0ECDF25D9F64}" srcOrd="0" destOrd="0" presId="urn:microsoft.com/office/officeart/2024/3/layout/verticalVisualTextBlock1"/>
    <dgm:cxn modelId="{E08F35F0-2BC7-4286-B0FA-3917B8501AC0}" type="presOf" srcId="{CDE18192-96C2-4C40-8D31-085017051EED}" destId="{85039FA9-34E0-4CC8-B615-6AB4486A3715}" srcOrd="0" destOrd="0" presId="urn:microsoft.com/office/officeart/2024/3/layout/verticalVisualTextBlock1"/>
    <dgm:cxn modelId="{5B9B21E0-CEE8-4C91-9AAD-FB1EA740FCF8}" type="presParOf" srcId="{EC760B62-1102-473B-AFB0-AC2E7E7C03BE}" destId="{2B0BA655-B906-4B88-B285-D294916110C4}" srcOrd="0" destOrd="0" presId="urn:microsoft.com/office/officeart/2024/3/layout/verticalVisualTextBlock1"/>
    <dgm:cxn modelId="{14ACA398-6E38-4F98-A0FB-C8AC534685C6}" type="presParOf" srcId="{2B0BA655-B906-4B88-B285-D294916110C4}" destId="{B5BA19A8-2F86-4DCA-905B-C34ECA6486D1}" srcOrd="0" destOrd="0" presId="urn:microsoft.com/office/officeart/2024/3/layout/verticalVisualTextBlock1"/>
    <dgm:cxn modelId="{E20F1449-DAAF-4CBF-8DBA-E8800F37BD61}" type="presParOf" srcId="{2B0BA655-B906-4B88-B285-D294916110C4}" destId="{0047206C-BF64-4DBF-B268-0ECDF25D9F64}" srcOrd="1" destOrd="0" presId="urn:microsoft.com/office/officeart/2024/3/layout/verticalVisualTextBlock1"/>
    <dgm:cxn modelId="{C7A11350-272B-4F32-8A64-85EF0DC1C251}" type="presParOf" srcId="{2B0BA655-B906-4B88-B285-D294916110C4}" destId="{247A0512-3DC4-44CD-AA37-53C78A9741FF}" srcOrd="2" destOrd="0" presId="urn:microsoft.com/office/officeart/2024/3/layout/verticalVisualTextBlock1"/>
    <dgm:cxn modelId="{E43BB895-8755-4BAE-8CA4-AF0B00FE8DB5}" type="presParOf" srcId="{EC760B62-1102-473B-AFB0-AC2E7E7C03BE}" destId="{0A740C02-A5C5-4415-B175-6238D717784F}" srcOrd="1" destOrd="0" presId="urn:microsoft.com/office/officeart/2024/3/layout/verticalVisualTextBlock1"/>
    <dgm:cxn modelId="{09DD0437-B243-4833-8648-B1D965A59790}" type="presParOf" srcId="{EC760B62-1102-473B-AFB0-AC2E7E7C03BE}" destId="{F8FBA89C-6BD7-4F15-9641-10FF38146107}" srcOrd="2" destOrd="0" presId="urn:microsoft.com/office/officeart/2024/3/layout/verticalVisualTextBlock1"/>
    <dgm:cxn modelId="{69D49601-65D2-425E-BF19-D5D47B70415A}" type="presParOf" srcId="{F8FBA89C-6BD7-4F15-9641-10FF38146107}" destId="{811C6798-FA6F-4A51-8DC6-8C6DC573CCA6}" srcOrd="0" destOrd="0" presId="urn:microsoft.com/office/officeart/2024/3/layout/verticalVisualTextBlock1"/>
    <dgm:cxn modelId="{2BC53411-C42D-40BC-A7B2-0268CD6AE659}" type="presParOf" srcId="{F8FBA89C-6BD7-4F15-9641-10FF38146107}" destId="{85039FA9-34E0-4CC8-B615-6AB4486A3715}" srcOrd="1" destOrd="0" presId="urn:microsoft.com/office/officeart/2024/3/layout/verticalVisualTextBlock1"/>
    <dgm:cxn modelId="{D2648713-60FA-486A-9628-92CBA60F198F}" type="presParOf" srcId="{F8FBA89C-6BD7-4F15-9641-10FF38146107}" destId="{41A13D4A-E813-41E0-BD29-95CACBB4F308}" srcOrd="2" destOrd="0" presId="urn:microsoft.com/office/officeart/2024/3/layout/verticalVisualTextBlock1"/>
    <dgm:cxn modelId="{181A904F-E97F-4849-8B15-7212C3F3954B}" type="presParOf" srcId="{EC760B62-1102-473B-AFB0-AC2E7E7C03BE}" destId="{5AA20624-8EB2-419A-94C1-CD52B7667836}" srcOrd="3" destOrd="0" presId="urn:microsoft.com/office/officeart/2024/3/layout/verticalVisualTextBlock1"/>
    <dgm:cxn modelId="{F5C546BE-58D6-4D79-9CB9-20A314881643}" type="presParOf" srcId="{EC760B62-1102-473B-AFB0-AC2E7E7C03BE}" destId="{15ED347C-9328-40B8-A149-AC8D00F5F811}" srcOrd="4" destOrd="0" presId="urn:microsoft.com/office/officeart/2024/3/layout/verticalVisualTextBlock1"/>
    <dgm:cxn modelId="{10FB8791-6B23-4999-ACC4-C5D5D7267B8B}" type="presParOf" srcId="{15ED347C-9328-40B8-A149-AC8D00F5F811}" destId="{1437519B-693E-4DBE-8A92-F2778A86CE2E}" srcOrd="0" destOrd="0" presId="urn:microsoft.com/office/officeart/2024/3/layout/verticalVisualTextBlock1"/>
    <dgm:cxn modelId="{DD2FF3C6-47DC-4A7D-A880-14C07BAC64C0}" type="presParOf" srcId="{15ED347C-9328-40B8-A149-AC8D00F5F811}" destId="{3454F4C2-D355-4AD0-8551-57493633E4E5}" srcOrd="1" destOrd="0" presId="urn:microsoft.com/office/officeart/2024/3/layout/verticalVisualTextBlock1"/>
    <dgm:cxn modelId="{80B6237D-6A4A-4A8C-8D3B-8D72DB11598E}" type="presParOf" srcId="{15ED347C-9328-40B8-A149-AC8D00F5F811}" destId="{1DB24ABA-6F63-4632-BC81-E0A02098C9EB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E42115-4638-4CF9-B08A-1C9D662ADA93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A0F6B834-685E-4EF7-B0CE-53CC61F34B0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Desenvolvimento em Java</a:t>
          </a:r>
        </a:p>
      </dgm:t>
    </dgm:pt>
    <dgm:pt modelId="{923480B3-BB0F-45D2-8BD5-42E20E906786}" type="parTrans" cxnId="{918D89E1-FC12-4BA2-98E5-01C3CDE1F436}">
      <dgm:prSet/>
      <dgm:spPr/>
      <dgm:t>
        <a:bodyPr/>
        <a:lstStyle/>
        <a:p>
          <a:endParaRPr lang="pt-BR"/>
        </a:p>
      </dgm:t>
    </dgm:pt>
    <dgm:pt modelId="{7FC6A212-17A3-4086-9BAC-05378D4B8600}" type="sibTrans" cxnId="{918D89E1-FC12-4BA2-98E5-01C3CDE1F43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5F662C8E-3B12-4DF6-81B7-92FD3324FDA9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sistema é construído usando Java para garantir alta escalabilidade e confiabilidade.</a:t>
          </a:r>
        </a:p>
      </dgm:t>
    </dgm:pt>
    <dgm:pt modelId="{0A005CC9-FBBD-4066-A90A-88614552946C}" type="parTrans" cxnId="{27D3B636-A193-457E-A554-DD91B4F8B1D6}">
      <dgm:prSet/>
      <dgm:spPr/>
      <dgm:t>
        <a:bodyPr/>
        <a:lstStyle/>
        <a:p>
          <a:endParaRPr lang="pt-BR"/>
        </a:p>
      </dgm:t>
    </dgm:pt>
    <dgm:pt modelId="{1E639C0D-A238-41AF-A714-5D44891CECE7}" type="sibTrans" cxnId="{27D3B636-A193-457E-A554-DD91B4F8B1D6}">
      <dgm:prSet/>
      <dgm:spPr/>
      <dgm:t>
        <a:bodyPr/>
        <a:lstStyle/>
        <a:p>
          <a:endParaRPr lang="pt-BR"/>
        </a:p>
      </dgm:t>
    </dgm:pt>
    <dgm:pt modelId="{4608E143-2871-4505-81AE-66A7000CD3A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Gestão do Fluxo de Informações</a:t>
          </a:r>
        </a:p>
      </dgm:t>
    </dgm:pt>
    <dgm:pt modelId="{332CB3C3-23BD-4747-97EE-3A85D769234D}" type="parTrans" cxnId="{F39AC7E6-E18B-4F7F-9580-249208E20308}">
      <dgm:prSet/>
      <dgm:spPr/>
      <dgm:t>
        <a:bodyPr/>
        <a:lstStyle/>
        <a:p>
          <a:endParaRPr lang="pt-BR"/>
        </a:p>
      </dgm:t>
    </dgm:pt>
    <dgm:pt modelId="{958D6533-FDF1-47FD-84B4-E73C7B19C594}" type="sibTrans" cxnId="{F39AC7E6-E18B-4F7F-9580-249208E2030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8D53314F-6819-40D3-930E-214B5BF117DB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Java facilita o gerenciamento eficiente da troca de informações entre clientes, agência e fornecedores.</a:t>
          </a:r>
        </a:p>
      </dgm:t>
    </dgm:pt>
    <dgm:pt modelId="{568BAFFC-7541-4BFA-A7D7-BA203336959A}" type="parTrans" cxnId="{34E6C3D5-30CD-4614-9551-63343C54F8AD}">
      <dgm:prSet/>
      <dgm:spPr/>
      <dgm:t>
        <a:bodyPr/>
        <a:lstStyle/>
        <a:p>
          <a:endParaRPr lang="pt-BR"/>
        </a:p>
      </dgm:t>
    </dgm:pt>
    <dgm:pt modelId="{9E1E7C84-86C1-467F-94A1-B8F5D5F6DEBC}" type="sibTrans" cxnId="{34E6C3D5-30CD-4614-9551-63343C54F8AD}">
      <dgm:prSet/>
      <dgm:spPr/>
      <dgm:t>
        <a:bodyPr/>
        <a:lstStyle/>
        <a:p>
          <a:endParaRPr lang="pt-BR"/>
        </a:p>
      </dgm:t>
    </dgm:pt>
    <dgm:pt modelId="{D79E35AF-3EDF-46A7-9517-73147E24A6D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Escalabilidade e Robustez</a:t>
          </a:r>
        </a:p>
      </dgm:t>
    </dgm:pt>
    <dgm:pt modelId="{F1BB3906-0243-46C5-B09F-DEFBEDB72074}" type="parTrans" cxnId="{67CC2116-27D3-4E46-B306-B1BE7B9F3222}">
      <dgm:prSet/>
      <dgm:spPr/>
      <dgm:t>
        <a:bodyPr/>
        <a:lstStyle/>
        <a:p>
          <a:endParaRPr lang="pt-BR"/>
        </a:p>
      </dgm:t>
    </dgm:pt>
    <dgm:pt modelId="{AA5488F4-B862-46D5-A085-C213403D0B79}" type="sibTrans" cxnId="{67CC2116-27D3-4E46-B306-B1BE7B9F3222}">
      <dgm:prSet/>
      <dgm:spPr/>
      <dgm:t>
        <a:bodyPr/>
        <a:lstStyle/>
        <a:p>
          <a:endParaRPr lang="pt-BR"/>
        </a:p>
      </dgm:t>
    </dgm:pt>
    <dgm:pt modelId="{D375F116-21DF-4E6C-9969-F945F2721CFE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 arquitetura em Java suporta crescimento e garante estabilidade do sistema.</a:t>
          </a:r>
        </a:p>
      </dgm:t>
    </dgm:pt>
    <dgm:pt modelId="{AD6CB78E-6918-4F99-A092-DFE0BD9DA5C5}" type="parTrans" cxnId="{CA5EECB2-07CE-4977-A520-B0D1EF27FB51}">
      <dgm:prSet/>
      <dgm:spPr/>
      <dgm:t>
        <a:bodyPr/>
        <a:lstStyle/>
        <a:p>
          <a:endParaRPr lang="pt-BR"/>
        </a:p>
      </dgm:t>
    </dgm:pt>
    <dgm:pt modelId="{E8E7A56C-CA09-4809-A281-550B874667CC}" type="sibTrans" cxnId="{CA5EECB2-07CE-4977-A520-B0D1EF27FB51}">
      <dgm:prSet/>
      <dgm:spPr/>
      <dgm:t>
        <a:bodyPr/>
        <a:lstStyle/>
        <a:p>
          <a:endParaRPr lang="pt-BR"/>
        </a:p>
      </dgm:t>
    </dgm:pt>
    <dgm:pt modelId="{C6368CB8-060A-4CFF-9021-6C0FB3D99EEF}" type="pres">
      <dgm:prSet presAssocID="{86E42115-4638-4CF9-B08A-1C9D662ADA93}" presName="Root" presStyleCnt="0">
        <dgm:presLayoutVars>
          <dgm:dir/>
          <dgm:resizeHandles val="exact"/>
        </dgm:presLayoutVars>
      </dgm:prSet>
      <dgm:spPr/>
    </dgm:pt>
    <dgm:pt modelId="{EC3632F2-6267-4E4F-8F1D-72D681DCEB51}" type="pres">
      <dgm:prSet presAssocID="{A0F6B834-685E-4EF7-B0CE-53CC61F34B09}" presName="Composite" presStyleCnt="0"/>
      <dgm:spPr/>
    </dgm:pt>
    <dgm:pt modelId="{BFCC04A9-E85D-4069-BA1B-9D230AE3B6F6}" type="pres">
      <dgm:prSet presAssocID="{A0F6B834-685E-4EF7-B0CE-53CC61F34B09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3" b="4"/>
          <a:stretch/>
        </a:blipFill>
      </dgm:spPr>
      <dgm:extLst>
        <a:ext uri="{E40237B7-FDA0-4F09-8148-C483321AD2D9}">
          <dgm14:cNvPr xmlns:dgm14="http://schemas.microsoft.com/office/drawing/2010/diagram" id="0" name="" descr="Código do ADN na grande tela do diodo emissor de luz"/>
        </a:ext>
      </dgm:extLst>
    </dgm:pt>
    <dgm:pt modelId="{ED182275-5E07-4356-B724-7CC69B182819}" type="pres">
      <dgm:prSet presAssocID="{A0F6B834-685E-4EF7-B0CE-53CC61F34B09}" presName="Subtitle" presStyleLbl="revTx" presStyleIdx="0" presStyleCnt="6">
        <dgm:presLayoutVars>
          <dgm:chMax val="0"/>
          <dgm:bulletEnabled/>
        </dgm:presLayoutVars>
      </dgm:prSet>
      <dgm:spPr/>
    </dgm:pt>
    <dgm:pt modelId="{2140EDD7-02C0-4D41-AFC0-DB3857B9CA64}" type="pres">
      <dgm:prSet presAssocID="{A0F6B834-685E-4EF7-B0CE-53CC61F34B09}" presName="Description" presStyleLbl="revTx" presStyleIdx="1" presStyleCnt="6">
        <dgm:presLayoutVars>
          <dgm:bulletEnabled/>
        </dgm:presLayoutVars>
      </dgm:prSet>
      <dgm:spPr/>
    </dgm:pt>
    <dgm:pt modelId="{4260C23F-5890-409B-B96A-7DAECE0E8546}" type="pres">
      <dgm:prSet presAssocID="{7FC6A212-17A3-4086-9BAC-05378D4B8600}" presName="sibTrans" presStyleLbl="sibTrans2D1" presStyleIdx="0" presStyleCnt="0"/>
      <dgm:spPr/>
    </dgm:pt>
    <dgm:pt modelId="{FEBCFF91-E67E-4368-AA9C-029D0B6E87F5}" type="pres">
      <dgm:prSet presAssocID="{4608E143-2871-4505-81AE-66A7000CD3AE}" presName="Composite" presStyleCnt="0"/>
      <dgm:spPr/>
    </dgm:pt>
    <dgm:pt modelId="{0F7D2016-3E9A-4AE1-8E0E-7512521149D8}" type="pres">
      <dgm:prSet presAssocID="{4608E143-2871-4505-81AE-66A7000CD3AE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9" r="19433" b="2"/>
          <a:stretch/>
        </a:blipFill>
      </dgm:spPr>
      <dgm:extLst>
        <a:ext uri="{E40237B7-FDA0-4F09-8148-C483321AD2D9}">
          <dgm14:cNvPr xmlns:dgm14="http://schemas.microsoft.com/office/drawing/2010/diagram" id="0" name="" descr="Fluxograma de desenho feminino"/>
        </a:ext>
      </dgm:extLst>
    </dgm:pt>
    <dgm:pt modelId="{CD607044-D099-4B3F-B7A6-1FF9DEA4D8AE}" type="pres">
      <dgm:prSet presAssocID="{4608E143-2871-4505-81AE-66A7000CD3AE}" presName="Subtitle" presStyleLbl="revTx" presStyleIdx="2" presStyleCnt="6">
        <dgm:presLayoutVars>
          <dgm:chMax val="0"/>
          <dgm:bulletEnabled/>
        </dgm:presLayoutVars>
      </dgm:prSet>
      <dgm:spPr/>
    </dgm:pt>
    <dgm:pt modelId="{0112C7DE-3831-4BD8-8C88-0A233C439D6C}" type="pres">
      <dgm:prSet presAssocID="{4608E143-2871-4505-81AE-66A7000CD3AE}" presName="Description" presStyleLbl="revTx" presStyleIdx="3" presStyleCnt="6">
        <dgm:presLayoutVars>
          <dgm:bulletEnabled/>
        </dgm:presLayoutVars>
      </dgm:prSet>
      <dgm:spPr/>
    </dgm:pt>
    <dgm:pt modelId="{19CE0C36-B496-4621-BC0D-6EB36A75BF26}" type="pres">
      <dgm:prSet presAssocID="{958D6533-FDF1-47FD-84B4-E73C7B19C594}" presName="sibTrans" presStyleLbl="sibTrans2D1" presStyleIdx="0" presStyleCnt="0"/>
      <dgm:spPr/>
    </dgm:pt>
    <dgm:pt modelId="{11BF8580-EFD9-4D44-AA19-E5BBB3A919A8}" type="pres">
      <dgm:prSet presAssocID="{D79E35AF-3EDF-46A7-9517-73147E24A6D0}" presName="Composite" presStyleCnt="0"/>
      <dgm:spPr/>
    </dgm:pt>
    <dgm:pt modelId="{AF6B082E-E29D-43DE-9F6C-CC7293C339C4}" type="pres">
      <dgm:prSet presAssocID="{D79E35AF-3EDF-46A7-9517-73147E24A6D0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1" r="12642" b="4"/>
          <a:stretch/>
        </a:blipFill>
      </dgm:spPr>
      <dgm:extLst>
        <a:ext uri="{E40237B7-FDA0-4F09-8148-C483321AD2D9}">
          <dgm14:cNvPr xmlns:dgm14="http://schemas.microsoft.com/office/drawing/2010/diagram" id="0" name="" descr="Comunicação global e colaboração envolvendo intrinsecamente cordas e chaves eletrônicas por meio de redes sociais de smartphones equipados com IA."/>
        </a:ext>
      </dgm:extLst>
    </dgm:pt>
    <dgm:pt modelId="{D95FF991-C95A-4729-AF53-AC2520587568}" type="pres">
      <dgm:prSet presAssocID="{D79E35AF-3EDF-46A7-9517-73147E24A6D0}" presName="Subtitle" presStyleLbl="revTx" presStyleIdx="4" presStyleCnt="6">
        <dgm:presLayoutVars>
          <dgm:chMax val="0"/>
          <dgm:bulletEnabled/>
        </dgm:presLayoutVars>
      </dgm:prSet>
      <dgm:spPr/>
    </dgm:pt>
    <dgm:pt modelId="{E55A5080-EFD7-4A3E-B533-04D576B2232B}" type="pres">
      <dgm:prSet presAssocID="{D79E35AF-3EDF-46A7-9517-73147E24A6D0}" presName="Description" presStyleLbl="revTx" presStyleIdx="5" presStyleCnt="6">
        <dgm:presLayoutVars>
          <dgm:bulletEnabled/>
        </dgm:presLayoutVars>
      </dgm:prSet>
      <dgm:spPr/>
    </dgm:pt>
  </dgm:ptLst>
  <dgm:cxnLst>
    <dgm:cxn modelId="{67CC2116-27D3-4E46-B306-B1BE7B9F3222}" srcId="{86E42115-4638-4CF9-B08A-1C9D662ADA93}" destId="{D79E35AF-3EDF-46A7-9517-73147E24A6D0}" srcOrd="2" destOrd="0" parTransId="{F1BB3906-0243-46C5-B09F-DEFBEDB72074}" sibTransId="{AA5488F4-B862-46D5-A085-C213403D0B79}"/>
    <dgm:cxn modelId="{F454A21E-EE0E-4C09-BFF6-086B194ACC58}" type="presOf" srcId="{D375F116-21DF-4E6C-9969-F945F2721CFE}" destId="{E55A5080-EFD7-4A3E-B533-04D576B2232B}" srcOrd="0" destOrd="0" presId="urn:microsoft.com/office/officeart/2024/3/layout/verticalVisualTextBlock1"/>
    <dgm:cxn modelId="{27D3B636-A193-457E-A554-DD91B4F8B1D6}" srcId="{A0F6B834-685E-4EF7-B0CE-53CC61F34B09}" destId="{5F662C8E-3B12-4DF6-81B7-92FD3324FDA9}" srcOrd="0" destOrd="0" parTransId="{0A005CC9-FBBD-4066-A90A-88614552946C}" sibTransId="{1E639C0D-A238-41AF-A714-5D44891CECE7}"/>
    <dgm:cxn modelId="{17ABA539-3F66-4A52-A3AD-B5F9F8AF3EF9}" type="presOf" srcId="{8D53314F-6819-40D3-930E-214B5BF117DB}" destId="{0112C7DE-3831-4BD8-8C88-0A233C439D6C}" srcOrd="0" destOrd="0" presId="urn:microsoft.com/office/officeart/2024/3/layout/verticalVisualTextBlock1"/>
    <dgm:cxn modelId="{10145A3E-85C3-437A-8EF4-5D50BB1C4633}" type="presOf" srcId="{86E42115-4638-4CF9-B08A-1C9D662ADA93}" destId="{C6368CB8-060A-4CFF-9021-6C0FB3D99EEF}" srcOrd="0" destOrd="0" presId="urn:microsoft.com/office/officeart/2024/3/layout/verticalVisualTextBlock1"/>
    <dgm:cxn modelId="{1EF4AB6F-A885-498E-906A-ABD8F6ECD458}" type="presOf" srcId="{4608E143-2871-4505-81AE-66A7000CD3AE}" destId="{CD607044-D099-4B3F-B7A6-1FF9DEA4D8AE}" srcOrd="0" destOrd="0" presId="urn:microsoft.com/office/officeart/2024/3/layout/verticalVisualTextBlock1"/>
    <dgm:cxn modelId="{218F6179-CCC1-42E9-9F43-A1F3EBD879EA}" type="presOf" srcId="{7FC6A212-17A3-4086-9BAC-05378D4B8600}" destId="{4260C23F-5890-409B-B96A-7DAECE0E8546}" srcOrd="0" destOrd="0" presId="urn:microsoft.com/office/officeart/2024/3/layout/verticalVisualTextBlock1"/>
    <dgm:cxn modelId="{EADABC7C-E5A2-4FB5-9499-654FFBF75D9C}" type="presOf" srcId="{D79E35AF-3EDF-46A7-9517-73147E24A6D0}" destId="{D95FF991-C95A-4729-AF53-AC2520587568}" srcOrd="0" destOrd="0" presId="urn:microsoft.com/office/officeart/2024/3/layout/verticalVisualTextBlock1"/>
    <dgm:cxn modelId="{2B605E89-7E62-439C-B755-FC91AF4992FE}" type="presOf" srcId="{5F662C8E-3B12-4DF6-81B7-92FD3324FDA9}" destId="{2140EDD7-02C0-4D41-AFC0-DB3857B9CA64}" srcOrd="0" destOrd="0" presId="urn:microsoft.com/office/officeart/2024/3/layout/verticalVisualTextBlock1"/>
    <dgm:cxn modelId="{288AE4AF-9BA8-4A31-9503-460B5EAB15CE}" type="presOf" srcId="{A0F6B834-685E-4EF7-B0CE-53CC61F34B09}" destId="{ED182275-5E07-4356-B724-7CC69B182819}" srcOrd="0" destOrd="0" presId="urn:microsoft.com/office/officeart/2024/3/layout/verticalVisualTextBlock1"/>
    <dgm:cxn modelId="{CA5EECB2-07CE-4977-A520-B0D1EF27FB51}" srcId="{D79E35AF-3EDF-46A7-9517-73147E24A6D0}" destId="{D375F116-21DF-4E6C-9969-F945F2721CFE}" srcOrd="0" destOrd="0" parTransId="{AD6CB78E-6918-4F99-A092-DFE0BD9DA5C5}" sibTransId="{E8E7A56C-CA09-4809-A281-550B874667CC}"/>
    <dgm:cxn modelId="{A3904FD3-726F-41D0-A178-FE0D3338A3AA}" type="presOf" srcId="{958D6533-FDF1-47FD-84B4-E73C7B19C594}" destId="{19CE0C36-B496-4621-BC0D-6EB36A75BF26}" srcOrd="0" destOrd="0" presId="urn:microsoft.com/office/officeart/2024/3/layout/verticalVisualTextBlock1"/>
    <dgm:cxn modelId="{34E6C3D5-30CD-4614-9551-63343C54F8AD}" srcId="{4608E143-2871-4505-81AE-66A7000CD3AE}" destId="{8D53314F-6819-40D3-930E-214B5BF117DB}" srcOrd="0" destOrd="0" parTransId="{568BAFFC-7541-4BFA-A7D7-BA203336959A}" sibTransId="{9E1E7C84-86C1-467F-94A1-B8F5D5F6DEBC}"/>
    <dgm:cxn modelId="{918D89E1-FC12-4BA2-98E5-01C3CDE1F436}" srcId="{86E42115-4638-4CF9-B08A-1C9D662ADA93}" destId="{A0F6B834-685E-4EF7-B0CE-53CC61F34B09}" srcOrd="0" destOrd="0" parTransId="{923480B3-BB0F-45D2-8BD5-42E20E906786}" sibTransId="{7FC6A212-17A3-4086-9BAC-05378D4B8600}"/>
    <dgm:cxn modelId="{F39AC7E6-E18B-4F7F-9580-249208E20308}" srcId="{86E42115-4638-4CF9-B08A-1C9D662ADA93}" destId="{4608E143-2871-4505-81AE-66A7000CD3AE}" srcOrd="1" destOrd="0" parTransId="{332CB3C3-23BD-4747-97EE-3A85D769234D}" sibTransId="{958D6533-FDF1-47FD-84B4-E73C7B19C594}"/>
    <dgm:cxn modelId="{6431EC4E-472A-4233-AE00-AA9A30791915}" type="presParOf" srcId="{C6368CB8-060A-4CFF-9021-6C0FB3D99EEF}" destId="{EC3632F2-6267-4E4F-8F1D-72D681DCEB51}" srcOrd="0" destOrd="0" presId="urn:microsoft.com/office/officeart/2024/3/layout/verticalVisualTextBlock1"/>
    <dgm:cxn modelId="{791D43F6-2539-4923-B046-322BD0D26076}" type="presParOf" srcId="{EC3632F2-6267-4E4F-8F1D-72D681DCEB51}" destId="{BFCC04A9-E85D-4069-BA1B-9D230AE3B6F6}" srcOrd="0" destOrd="0" presId="urn:microsoft.com/office/officeart/2024/3/layout/verticalVisualTextBlock1"/>
    <dgm:cxn modelId="{1C2DAC7F-14F9-4DFD-9480-6074B121CF2F}" type="presParOf" srcId="{EC3632F2-6267-4E4F-8F1D-72D681DCEB51}" destId="{ED182275-5E07-4356-B724-7CC69B182819}" srcOrd="1" destOrd="0" presId="urn:microsoft.com/office/officeart/2024/3/layout/verticalVisualTextBlock1"/>
    <dgm:cxn modelId="{E83CEEC7-6A72-4BD9-AD63-B989E38A1A02}" type="presParOf" srcId="{EC3632F2-6267-4E4F-8F1D-72D681DCEB51}" destId="{2140EDD7-02C0-4D41-AFC0-DB3857B9CA64}" srcOrd="2" destOrd="0" presId="urn:microsoft.com/office/officeart/2024/3/layout/verticalVisualTextBlock1"/>
    <dgm:cxn modelId="{80246BA6-7044-4801-B2AE-7C2D4376797B}" type="presParOf" srcId="{C6368CB8-060A-4CFF-9021-6C0FB3D99EEF}" destId="{4260C23F-5890-409B-B96A-7DAECE0E8546}" srcOrd="1" destOrd="0" presId="urn:microsoft.com/office/officeart/2024/3/layout/verticalVisualTextBlock1"/>
    <dgm:cxn modelId="{707082EF-C1E0-4D7D-B6F5-2B3F1EA784E0}" type="presParOf" srcId="{C6368CB8-060A-4CFF-9021-6C0FB3D99EEF}" destId="{FEBCFF91-E67E-4368-AA9C-029D0B6E87F5}" srcOrd="2" destOrd="0" presId="urn:microsoft.com/office/officeart/2024/3/layout/verticalVisualTextBlock1"/>
    <dgm:cxn modelId="{0AA6A82F-0EF6-44B0-BDA8-3CC56B6BC713}" type="presParOf" srcId="{FEBCFF91-E67E-4368-AA9C-029D0B6E87F5}" destId="{0F7D2016-3E9A-4AE1-8E0E-7512521149D8}" srcOrd="0" destOrd="0" presId="urn:microsoft.com/office/officeart/2024/3/layout/verticalVisualTextBlock1"/>
    <dgm:cxn modelId="{C2F1FAF4-4B46-42E5-9C5D-4D18A43C2F4B}" type="presParOf" srcId="{FEBCFF91-E67E-4368-AA9C-029D0B6E87F5}" destId="{CD607044-D099-4B3F-B7A6-1FF9DEA4D8AE}" srcOrd="1" destOrd="0" presId="urn:microsoft.com/office/officeart/2024/3/layout/verticalVisualTextBlock1"/>
    <dgm:cxn modelId="{34F884BA-7306-410D-9810-07AD6CB0A0AC}" type="presParOf" srcId="{FEBCFF91-E67E-4368-AA9C-029D0B6E87F5}" destId="{0112C7DE-3831-4BD8-8C88-0A233C439D6C}" srcOrd="2" destOrd="0" presId="urn:microsoft.com/office/officeart/2024/3/layout/verticalVisualTextBlock1"/>
    <dgm:cxn modelId="{3716F5C0-EF8F-4A92-8CC8-A9BC0B2908FF}" type="presParOf" srcId="{C6368CB8-060A-4CFF-9021-6C0FB3D99EEF}" destId="{19CE0C36-B496-4621-BC0D-6EB36A75BF26}" srcOrd="3" destOrd="0" presId="urn:microsoft.com/office/officeart/2024/3/layout/verticalVisualTextBlock1"/>
    <dgm:cxn modelId="{BE9436DC-7876-4944-B40C-98DD900E9ADF}" type="presParOf" srcId="{C6368CB8-060A-4CFF-9021-6C0FB3D99EEF}" destId="{11BF8580-EFD9-4D44-AA19-E5BBB3A919A8}" srcOrd="4" destOrd="0" presId="urn:microsoft.com/office/officeart/2024/3/layout/verticalVisualTextBlock1"/>
    <dgm:cxn modelId="{576F302B-2E81-4870-B7ED-40362D75A830}" type="presParOf" srcId="{11BF8580-EFD9-4D44-AA19-E5BBB3A919A8}" destId="{AF6B082E-E29D-43DE-9F6C-CC7293C339C4}" srcOrd="0" destOrd="0" presId="urn:microsoft.com/office/officeart/2024/3/layout/verticalVisualTextBlock1"/>
    <dgm:cxn modelId="{59F1F0D9-47C6-4FC3-AF67-4F3C0AF878D2}" type="presParOf" srcId="{11BF8580-EFD9-4D44-AA19-E5BBB3A919A8}" destId="{D95FF991-C95A-4729-AF53-AC2520587568}" srcOrd="1" destOrd="0" presId="urn:microsoft.com/office/officeart/2024/3/layout/verticalVisualTextBlock1"/>
    <dgm:cxn modelId="{031D763E-56D6-4D64-8608-134CACE83719}" type="presParOf" srcId="{11BF8580-EFD9-4D44-AA19-E5BBB3A919A8}" destId="{E55A5080-EFD7-4A3E-B533-04D576B2232B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FFCEF7-EF31-4749-8E02-4B83E027B2FB}" type="doc">
      <dgm:prSet loTypeId="urn:microsoft.com/office/officeart/2024/3/layout/verticalVisualTextBlock1" loCatId="Picture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pt-BR"/>
        </a:p>
      </dgm:t>
    </dgm:pt>
    <dgm:pt modelId="{67B1B7F3-58F4-4945-A448-D65417F35B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Suporte Contínuo</a:t>
          </a:r>
        </a:p>
      </dgm:t>
    </dgm:pt>
    <dgm:pt modelId="{E3322B08-1107-4462-9F16-A232BB269490}" type="parTrans" cxnId="{C02D4E27-6FA3-403E-95C8-2A2B37ABAEA7}">
      <dgm:prSet/>
      <dgm:spPr/>
      <dgm:t>
        <a:bodyPr/>
        <a:lstStyle/>
        <a:p>
          <a:endParaRPr lang="pt-BR"/>
        </a:p>
      </dgm:t>
    </dgm:pt>
    <dgm:pt modelId="{DAD759BD-DA1C-4172-85BE-9413414B5A93}" type="sibTrans" cxnId="{C02D4E27-6FA3-403E-95C8-2A2B37ABAEA7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EF8DC767-4107-48A0-96F9-8C09BDAF6A51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Garantimos atendimento constante para ajustes e melhorias após a entrega do produto.</a:t>
          </a:r>
        </a:p>
      </dgm:t>
    </dgm:pt>
    <dgm:pt modelId="{7E36C938-EED1-48FC-980F-8E76D87C4691}" type="parTrans" cxnId="{16EA06C7-3362-4603-9373-E631DC20636E}">
      <dgm:prSet/>
      <dgm:spPr/>
      <dgm:t>
        <a:bodyPr/>
        <a:lstStyle/>
        <a:p>
          <a:endParaRPr lang="pt-BR"/>
        </a:p>
      </dgm:t>
    </dgm:pt>
    <dgm:pt modelId="{DC962856-7296-49C2-8AD3-115920EB0D54}" type="sibTrans" cxnId="{16EA06C7-3362-4603-9373-E631DC20636E}">
      <dgm:prSet/>
      <dgm:spPr/>
      <dgm:t>
        <a:bodyPr/>
        <a:lstStyle/>
        <a:p>
          <a:endParaRPr lang="pt-BR"/>
        </a:p>
      </dgm:t>
    </dgm:pt>
    <dgm:pt modelId="{F77E0B22-6800-4F26-8E4A-8F2ED64ABB5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Gestão de Feedbacks</a:t>
          </a:r>
        </a:p>
      </dgm:t>
    </dgm:pt>
    <dgm:pt modelId="{7B4585C0-6C30-4D41-A92C-1269799F7FF8}" type="parTrans" cxnId="{F7F440AB-DD5E-4766-BDA3-0C04FAA178A6}">
      <dgm:prSet/>
      <dgm:spPr/>
      <dgm:t>
        <a:bodyPr/>
        <a:lstStyle/>
        <a:p>
          <a:endParaRPr lang="pt-BR"/>
        </a:p>
      </dgm:t>
    </dgm:pt>
    <dgm:pt modelId="{C9243137-9FD2-46DC-B5B1-BA40B5DC02D4}" type="sibTrans" cxnId="{F7F440AB-DD5E-4766-BDA3-0C04FAA178A6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pt-BR"/>
        </a:p>
      </dgm:t>
    </dgm:pt>
    <dgm:pt modelId="{5EBB13ED-EA1D-4003-9D49-92C34FB19CA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Incentivamos o envio de feedback para aprimorar produtos e serviços eficazmente.</a:t>
          </a:r>
        </a:p>
      </dgm:t>
    </dgm:pt>
    <dgm:pt modelId="{4DF00DDE-714A-4149-ACA6-1E8B32617885}" type="parTrans" cxnId="{22D09BF6-28D3-45F6-901A-92CFBF7DB604}">
      <dgm:prSet/>
      <dgm:spPr/>
      <dgm:t>
        <a:bodyPr/>
        <a:lstStyle/>
        <a:p>
          <a:endParaRPr lang="pt-BR"/>
        </a:p>
      </dgm:t>
    </dgm:pt>
    <dgm:pt modelId="{0B471FC4-3D02-43D8-AD9A-F87907662FD7}" type="sibTrans" cxnId="{22D09BF6-28D3-45F6-901A-92CFBF7DB604}">
      <dgm:prSet/>
      <dgm:spPr/>
      <dgm:t>
        <a:bodyPr/>
        <a:lstStyle/>
        <a:p>
          <a:endParaRPr lang="pt-BR"/>
        </a:p>
      </dgm:t>
    </dgm:pt>
    <dgm:pt modelId="{0003102F-8E96-4E1E-AB20-3EE4152EAED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Reimpressões Possíveis</a:t>
          </a:r>
        </a:p>
      </dgm:t>
    </dgm:pt>
    <dgm:pt modelId="{8B3635D9-1563-4C5D-8B64-725030097C39}" type="parTrans" cxnId="{4A99C4FB-4CDB-4456-9980-9BDE1DEEA2D8}">
      <dgm:prSet/>
      <dgm:spPr/>
      <dgm:t>
        <a:bodyPr/>
        <a:lstStyle/>
        <a:p>
          <a:endParaRPr lang="pt-BR"/>
        </a:p>
      </dgm:t>
    </dgm:pt>
    <dgm:pt modelId="{ADC3323A-FECF-403A-87B5-2758D7C026EA}" type="sibTrans" cxnId="{4A99C4FB-4CDB-4456-9980-9BDE1DEEA2D8}">
      <dgm:prSet/>
      <dgm:spPr/>
      <dgm:t>
        <a:bodyPr/>
        <a:lstStyle/>
        <a:p>
          <a:endParaRPr lang="pt-BR"/>
        </a:p>
      </dgm:t>
    </dgm:pt>
    <dgm:pt modelId="{9C1B9B90-79D9-4ED1-B6AB-010A9638D627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Oferecemos reimpressões para garantir a satisfação total do cliente com o produto final.</a:t>
          </a:r>
        </a:p>
      </dgm:t>
    </dgm:pt>
    <dgm:pt modelId="{D33EBE3B-FF61-4599-BB24-C98D2B250660}" type="parTrans" cxnId="{185A03C7-E701-48AE-A0E6-9F69AB2D1B5C}">
      <dgm:prSet/>
      <dgm:spPr/>
      <dgm:t>
        <a:bodyPr/>
        <a:lstStyle/>
        <a:p>
          <a:endParaRPr lang="pt-BR"/>
        </a:p>
      </dgm:t>
    </dgm:pt>
    <dgm:pt modelId="{A2361740-4725-4521-ACDC-6AFD0206F7CD}" type="sibTrans" cxnId="{185A03C7-E701-48AE-A0E6-9F69AB2D1B5C}">
      <dgm:prSet/>
      <dgm:spPr/>
      <dgm:t>
        <a:bodyPr/>
        <a:lstStyle/>
        <a:p>
          <a:endParaRPr lang="pt-BR"/>
        </a:p>
      </dgm:t>
    </dgm:pt>
    <dgm:pt modelId="{28835B85-9CDE-4CDF-AEC9-0629D16D7A10}" type="pres">
      <dgm:prSet presAssocID="{D0FFCEF7-EF31-4749-8E02-4B83E027B2FB}" presName="Root" presStyleCnt="0">
        <dgm:presLayoutVars>
          <dgm:dir/>
          <dgm:resizeHandles val="exact"/>
        </dgm:presLayoutVars>
      </dgm:prSet>
      <dgm:spPr/>
    </dgm:pt>
    <dgm:pt modelId="{EC858F8F-1EF9-4579-B64C-F96A805AD66F}" type="pres">
      <dgm:prSet presAssocID="{67B1B7F3-58F4-4945-A448-D65417F35B98}" presName="Composite" presStyleCnt="0"/>
      <dgm:spPr/>
    </dgm:pt>
    <dgm:pt modelId="{1B86BA3C-FB31-4862-9E65-3E891271A83B}" type="pres">
      <dgm:prSet presAssocID="{67B1B7F3-58F4-4945-A448-D65417F35B98}" presName="Picture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r="30274" b="4"/>
          <a:stretch/>
        </a:blipFill>
      </dgm:spPr>
      <dgm:extLst>
        <a:ext uri="{E40237B7-FDA0-4F09-8148-C483321AD2D9}">
          <dgm14:cNvPr xmlns:dgm14="http://schemas.microsoft.com/office/drawing/2010/diagram" id="0" name="" descr="Pessoas usando fones de ouvido trabalhando em computadores"/>
        </a:ext>
      </dgm:extLst>
    </dgm:pt>
    <dgm:pt modelId="{75AD8EA5-52F2-4384-BEB1-DFA07A1A9596}" type="pres">
      <dgm:prSet presAssocID="{67B1B7F3-58F4-4945-A448-D65417F35B98}" presName="Subtitle" presStyleLbl="revTx" presStyleIdx="0" presStyleCnt="6">
        <dgm:presLayoutVars>
          <dgm:chMax val="0"/>
          <dgm:bulletEnabled/>
        </dgm:presLayoutVars>
      </dgm:prSet>
      <dgm:spPr/>
    </dgm:pt>
    <dgm:pt modelId="{7A417FB0-4BAB-47ED-9624-307D444CB52D}" type="pres">
      <dgm:prSet presAssocID="{67B1B7F3-58F4-4945-A448-D65417F35B98}" presName="Description" presStyleLbl="revTx" presStyleIdx="1" presStyleCnt="6">
        <dgm:presLayoutVars>
          <dgm:bulletEnabled/>
        </dgm:presLayoutVars>
      </dgm:prSet>
      <dgm:spPr/>
    </dgm:pt>
    <dgm:pt modelId="{3FE9692B-E2B1-4A6C-8A5E-5683603071AA}" type="pres">
      <dgm:prSet presAssocID="{DAD759BD-DA1C-4172-85BE-9413414B5A93}" presName="sibTrans" presStyleLbl="sibTrans2D1" presStyleIdx="0" presStyleCnt="0"/>
      <dgm:spPr/>
    </dgm:pt>
    <dgm:pt modelId="{AE9757BB-A59C-40F8-A7A5-C4F2788A79C4}" type="pres">
      <dgm:prSet presAssocID="{F77E0B22-6800-4F26-8E4A-8F2ED64ABB5D}" presName="Composite" presStyleCnt="0"/>
      <dgm:spPr/>
    </dgm:pt>
    <dgm:pt modelId="{72D0B481-4183-4E6F-AC79-A83ABC6C9936}" type="pres">
      <dgm:prSet presAssocID="{F77E0B22-6800-4F26-8E4A-8F2ED64ABB5D}" presName="Picture" presStyleLbl="nod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0" r="5853" b="4"/>
          <a:stretch/>
        </a:blipFill>
      </dgm:spPr>
      <dgm:extLst>
        <a:ext uri="{E40237B7-FDA0-4F09-8148-C483321AD2D9}">
          <dgm14:cNvPr xmlns:dgm14="http://schemas.microsoft.com/office/drawing/2010/diagram" id="0" name="" descr="Conceito positivo"/>
        </a:ext>
      </dgm:extLst>
    </dgm:pt>
    <dgm:pt modelId="{7A9FA4B6-0648-409A-8AD2-931B8F3FF799}" type="pres">
      <dgm:prSet presAssocID="{F77E0B22-6800-4F26-8E4A-8F2ED64ABB5D}" presName="Subtitle" presStyleLbl="revTx" presStyleIdx="2" presStyleCnt="6">
        <dgm:presLayoutVars>
          <dgm:chMax val="0"/>
          <dgm:bulletEnabled/>
        </dgm:presLayoutVars>
      </dgm:prSet>
      <dgm:spPr/>
    </dgm:pt>
    <dgm:pt modelId="{1218E693-9F26-4E32-A1F3-E1AF0394D0E7}" type="pres">
      <dgm:prSet presAssocID="{F77E0B22-6800-4F26-8E4A-8F2ED64ABB5D}" presName="Description" presStyleLbl="revTx" presStyleIdx="3" presStyleCnt="6">
        <dgm:presLayoutVars>
          <dgm:bulletEnabled/>
        </dgm:presLayoutVars>
      </dgm:prSet>
      <dgm:spPr/>
    </dgm:pt>
    <dgm:pt modelId="{F3140818-C9E2-4C8D-9CA4-81A559AA673A}" type="pres">
      <dgm:prSet presAssocID="{C9243137-9FD2-46DC-B5B1-BA40B5DC02D4}" presName="sibTrans" presStyleLbl="sibTrans2D1" presStyleIdx="0" presStyleCnt="0"/>
      <dgm:spPr/>
    </dgm:pt>
    <dgm:pt modelId="{D7E80836-C20D-4325-BD24-1FA166C0F7C1}" type="pres">
      <dgm:prSet presAssocID="{0003102F-8E96-4E1E-AB20-3EE4152EAEDB}" presName="Composite" presStyleCnt="0"/>
      <dgm:spPr/>
    </dgm:pt>
    <dgm:pt modelId="{D56DE407-2D1C-4E2D-BE8C-2D2717076D64}" type="pres">
      <dgm:prSet presAssocID="{0003102F-8E96-4E1E-AB20-3EE4152EAEDB}" presName="Picture" presStyleLbl="nod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5" r="5638" b="4"/>
          <a:stretch/>
        </a:blipFill>
      </dgm:spPr>
      <dgm:extLst>
        <a:ext uri="{E40237B7-FDA0-4F09-8148-C483321AD2D9}">
          <dgm14:cNvPr xmlns:dgm14="http://schemas.microsoft.com/office/drawing/2010/diagram" id="0" name="" descr="Processo de impressão de revistas"/>
        </a:ext>
      </dgm:extLst>
    </dgm:pt>
    <dgm:pt modelId="{D7982C40-3B83-4D47-B8E7-195E569D9CAD}" type="pres">
      <dgm:prSet presAssocID="{0003102F-8E96-4E1E-AB20-3EE4152EAEDB}" presName="Subtitle" presStyleLbl="revTx" presStyleIdx="4" presStyleCnt="6">
        <dgm:presLayoutVars>
          <dgm:chMax val="0"/>
          <dgm:bulletEnabled/>
        </dgm:presLayoutVars>
      </dgm:prSet>
      <dgm:spPr/>
    </dgm:pt>
    <dgm:pt modelId="{43920640-3144-47AB-B081-DF3CB22829FC}" type="pres">
      <dgm:prSet presAssocID="{0003102F-8E96-4E1E-AB20-3EE4152EAEDB}" presName="Description" presStyleLbl="revTx" presStyleIdx="5" presStyleCnt="6">
        <dgm:presLayoutVars>
          <dgm:bulletEnabled/>
        </dgm:presLayoutVars>
      </dgm:prSet>
      <dgm:spPr/>
    </dgm:pt>
  </dgm:ptLst>
  <dgm:cxnLst>
    <dgm:cxn modelId="{C02D4E27-6FA3-403E-95C8-2A2B37ABAEA7}" srcId="{D0FFCEF7-EF31-4749-8E02-4B83E027B2FB}" destId="{67B1B7F3-58F4-4945-A448-D65417F35B98}" srcOrd="0" destOrd="0" parTransId="{E3322B08-1107-4462-9F16-A232BB269490}" sibTransId="{DAD759BD-DA1C-4172-85BE-9413414B5A93}"/>
    <dgm:cxn modelId="{19D8D93E-D249-496B-A1F9-93B3FB6B16A4}" type="presOf" srcId="{0003102F-8E96-4E1E-AB20-3EE4152EAEDB}" destId="{D7982C40-3B83-4D47-B8E7-195E569D9CAD}" srcOrd="0" destOrd="0" presId="urn:microsoft.com/office/officeart/2024/3/layout/verticalVisualTextBlock1"/>
    <dgm:cxn modelId="{016FD643-2C72-45A8-94EF-F576C2AC81A0}" type="presOf" srcId="{9C1B9B90-79D9-4ED1-B6AB-010A9638D627}" destId="{43920640-3144-47AB-B081-DF3CB22829FC}" srcOrd="0" destOrd="0" presId="urn:microsoft.com/office/officeart/2024/3/layout/verticalVisualTextBlock1"/>
    <dgm:cxn modelId="{22BA1D4C-8815-4DDC-A289-77876D5B6152}" type="presOf" srcId="{5EBB13ED-EA1D-4003-9D49-92C34FB19CA3}" destId="{1218E693-9F26-4E32-A1F3-E1AF0394D0E7}" srcOrd="0" destOrd="0" presId="urn:microsoft.com/office/officeart/2024/3/layout/verticalVisualTextBlock1"/>
    <dgm:cxn modelId="{AAA2756E-3B0A-4193-B0DF-CB01716485C3}" type="presOf" srcId="{F77E0B22-6800-4F26-8E4A-8F2ED64ABB5D}" destId="{7A9FA4B6-0648-409A-8AD2-931B8F3FF799}" srcOrd="0" destOrd="0" presId="urn:microsoft.com/office/officeart/2024/3/layout/verticalVisualTextBlock1"/>
    <dgm:cxn modelId="{BC62657E-F989-458E-B563-EC3D4C923A68}" type="presOf" srcId="{EF8DC767-4107-48A0-96F9-8C09BDAF6A51}" destId="{7A417FB0-4BAB-47ED-9624-307D444CB52D}" srcOrd="0" destOrd="0" presId="urn:microsoft.com/office/officeart/2024/3/layout/verticalVisualTextBlock1"/>
    <dgm:cxn modelId="{725BDAA1-0638-44FF-AAA3-B2ECA534586E}" type="presOf" srcId="{67B1B7F3-58F4-4945-A448-D65417F35B98}" destId="{75AD8EA5-52F2-4384-BEB1-DFA07A1A9596}" srcOrd="0" destOrd="0" presId="urn:microsoft.com/office/officeart/2024/3/layout/verticalVisualTextBlock1"/>
    <dgm:cxn modelId="{CAF16BAA-5C43-4047-ABD9-D643835AF648}" type="presOf" srcId="{D0FFCEF7-EF31-4749-8E02-4B83E027B2FB}" destId="{28835B85-9CDE-4CDF-AEC9-0629D16D7A10}" srcOrd="0" destOrd="0" presId="urn:microsoft.com/office/officeart/2024/3/layout/verticalVisualTextBlock1"/>
    <dgm:cxn modelId="{F7F440AB-DD5E-4766-BDA3-0C04FAA178A6}" srcId="{D0FFCEF7-EF31-4749-8E02-4B83E027B2FB}" destId="{F77E0B22-6800-4F26-8E4A-8F2ED64ABB5D}" srcOrd="1" destOrd="0" parTransId="{7B4585C0-6C30-4D41-A92C-1269799F7FF8}" sibTransId="{C9243137-9FD2-46DC-B5B1-BA40B5DC02D4}"/>
    <dgm:cxn modelId="{A2F6EAC1-F0DA-4F11-87FD-FBB11BADF2ED}" type="presOf" srcId="{C9243137-9FD2-46DC-B5B1-BA40B5DC02D4}" destId="{F3140818-C9E2-4C8D-9CA4-81A559AA673A}" srcOrd="0" destOrd="0" presId="urn:microsoft.com/office/officeart/2024/3/layout/verticalVisualTextBlock1"/>
    <dgm:cxn modelId="{185A03C7-E701-48AE-A0E6-9F69AB2D1B5C}" srcId="{0003102F-8E96-4E1E-AB20-3EE4152EAEDB}" destId="{9C1B9B90-79D9-4ED1-B6AB-010A9638D627}" srcOrd="0" destOrd="0" parTransId="{D33EBE3B-FF61-4599-BB24-C98D2B250660}" sibTransId="{A2361740-4725-4521-ACDC-6AFD0206F7CD}"/>
    <dgm:cxn modelId="{16EA06C7-3362-4603-9373-E631DC20636E}" srcId="{67B1B7F3-58F4-4945-A448-D65417F35B98}" destId="{EF8DC767-4107-48A0-96F9-8C09BDAF6A51}" srcOrd="0" destOrd="0" parTransId="{7E36C938-EED1-48FC-980F-8E76D87C4691}" sibTransId="{DC962856-7296-49C2-8AD3-115920EB0D54}"/>
    <dgm:cxn modelId="{EC6A78DC-BBE4-4BB9-8479-577931F1D085}" type="presOf" srcId="{DAD759BD-DA1C-4172-85BE-9413414B5A93}" destId="{3FE9692B-E2B1-4A6C-8A5E-5683603071AA}" srcOrd="0" destOrd="0" presId="urn:microsoft.com/office/officeart/2024/3/layout/verticalVisualTextBlock1"/>
    <dgm:cxn modelId="{22D09BF6-28D3-45F6-901A-92CFBF7DB604}" srcId="{F77E0B22-6800-4F26-8E4A-8F2ED64ABB5D}" destId="{5EBB13ED-EA1D-4003-9D49-92C34FB19CA3}" srcOrd="0" destOrd="0" parTransId="{4DF00DDE-714A-4149-ACA6-1E8B32617885}" sibTransId="{0B471FC4-3D02-43D8-AD9A-F87907662FD7}"/>
    <dgm:cxn modelId="{4A99C4FB-4CDB-4456-9980-9BDE1DEEA2D8}" srcId="{D0FFCEF7-EF31-4749-8E02-4B83E027B2FB}" destId="{0003102F-8E96-4E1E-AB20-3EE4152EAEDB}" srcOrd="2" destOrd="0" parTransId="{8B3635D9-1563-4C5D-8B64-725030097C39}" sibTransId="{ADC3323A-FECF-403A-87B5-2758D7C026EA}"/>
    <dgm:cxn modelId="{5CCDF267-9565-4AFD-B43C-625E56178A25}" type="presParOf" srcId="{28835B85-9CDE-4CDF-AEC9-0629D16D7A10}" destId="{EC858F8F-1EF9-4579-B64C-F96A805AD66F}" srcOrd="0" destOrd="0" presId="urn:microsoft.com/office/officeart/2024/3/layout/verticalVisualTextBlock1"/>
    <dgm:cxn modelId="{0CEC66ED-16EB-4F6C-BB82-F627BE696432}" type="presParOf" srcId="{EC858F8F-1EF9-4579-B64C-F96A805AD66F}" destId="{1B86BA3C-FB31-4862-9E65-3E891271A83B}" srcOrd="0" destOrd="0" presId="urn:microsoft.com/office/officeart/2024/3/layout/verticalVisualTextBlock1"/>
    <dgm:cxn modelId="{DE9E1773-F502-42CD-888C-BB826A36DD3D}" type="presParOf" srcId="{EC858F8F-1EF9-4579-B64C-F96A805AD66F}" destId="{75AD8EA5-52F2-4384-BEB1-DFA07A1A9596}" srcOrd="1" destOrd="0" presId="urn:microsoft.com/office/officeart/2024/3/layout/verticalVisualTextBlock1"/>
    <dgm:cxn modelId="{AD200C99-82EE-4044-9FF6-01179A8FF0B5}" type="presParOf" srcId="{EC858F8F-1EF9-4579-B64C-F96A805AD66F}" destId="{7A417FB0-4BAB-47ED-9624-307D444CB52D}" srcOrd="2" destOrd="0" presId="urn:microsoft.com/office/officeart/2024/3/layout/verticalVisualTextBlock1"/>
    <dgm:cxn modelId="{11A10361-409A-4EB0-B4DC-25730A8130E6}" type="presParOf" srcId="{28835B85-9CDE-4CDF-AEC9-0629D16D7A10}" destId="{3FE9692B-E2B1-4A6C-8A5E-5683603071AA}" srcOrd="1" destOrd="0" presId="urn:microsoft.com/office/officeart/2024/3/layout/verticalVisualTextBlock1"/>
    <dgm:cxn modelId="{92E0272D-95C2-4A05-BB33-EDA5AE5E82A9}" type="presParOf" srcId="{28835B85-9CDE-4CDF-AEC9-0629D16D7A10}" destId="{AE9757BB-A59C-40F8-A7A5-C4F2788A79C4}" srcOrd="2" destOrd="0" presId="urn:microsoft.com/office/officeart/2024/3/layout/verticalVisualTextBlock1"/>
    <dgm:cxn modelId="{25105916-5B7F-4BBA-B265-9F238F3DD8F5}" type="presParOf" srcId="{AE9757BB-A59C-40F8-A7A5-C4F2788A79C4}" destId="{72D0B481-4183-4E6F-AC79-A83ABC6C9936}" srcOrd="0" destOrd="0" presId="urn:microsoft.com/office/officeart/2024/3/layout/verticalVisualTextBlock1"/>
    <dgm:cxn modelId="{0752555E-9A56-47B1-B4CF-0A0DCD233476}" type="presParOf" srcId="{AE9757BB-A59C-40F8-A7A5-C4F2788A79C4}" destId="{7A9FA4B6-0648-409A-8AD2-931B8F3FF799}" srcOrd="1" destOrd="0" presId="urn:microsoft.com/office/officeart/2024/3/layout/verticalVisualTextBlock1"/>
    <dgm:cxn modelId="{9E61164E-4437-407D-BC6F-A4C616052963}" type="presParOf" srcId="{AE9757BB-A59C-40F8-A7A5-C4F2788A79C4}" destId="{1218E693-9F26-4E32-A1F3-E1AF0394D0E7}" srcOrd="2" destOrd="0" presId="urn:microsoft.com/office/officeart/2024/3/layout/verticalVisualTextBlock1"/>
    <dgm:cxn modelId="{67991EF2-0F8E-42C0-88E3-4A02AF2BA486}" type="presParOf" srcId="{28835B85-9CDE-4CDF-AEC9-0629D16D7A10}" destId="{F3140818-C9E2-4C8D-9CA4-81A559AA673A}" srcOrd="3" destOrd="0" presId="urn:microsoft.com/office/officeart/2024/3/layout/verticalVisualTextBlock1"/>
    <dgm:cxn modelId="{EC25BF20-8C2B-4740-B5E9-5B56B95757FA}" type="presParOf" srcId="{28835B85-9CDE-4CDF-AEC9-0629D16D7A10}" destId="{D7E80836-C20D-4325-BD24-1FA166C0F7C1}" srcOrd="4" destOrd="0" presId="urn:microsoft.com/office/officeart/2024/3/layout/verticalVisualTextBlock1"/>
    <dgm:cxn modelId="{43E6236F-3850-4E51-BADA-CD36A6491B0D}" type="presParOf" srcId="{D7E80836-C20D-4325-BD24-1FA166C0F7C1}" destId="{D56DE407-2D1C-4E2D-BE8C-2D2717076D64}" srcOrd="0" destOrd="0" presId="urn:microsoft.com/office/officeart/2024/3/layout/verticalVisualTextBlock1"/>
    <dgm:cxn modelId="{BE2024F3-5063-43E4-A4E1-22A63865FE1D}" type="presParOf" srcId="{D7E80836-C20D-4325-BD24-1FA166C0F7C1}" destId="{D7982C40-3B83-4D47-B8E7-195E569D9CAD}" srcOrd="1" destOrd="0" presId="urn:microsoft.com/office/officeart/2024/3/layout/verticalVisualTextBlock1"/>
    <dgm:cxn modelId="{F5626CEC-4B00-4629-A138-649BE9EECCC2}" type="presParOf" srcId="{D7E80836-C20D-4325-BD24-1FA166C0F7C1}" destId="{43920640-3144-47AB-B081-DF3CB22829FC}" srcOrd="2" destOrd="0" presId="urn:microsoft.com/office/officeart/2024/3/layout/verticalVisualTextBlock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954685-4CB5-4286-9CC7-21B311FD045E}" type="doc">
      <dgm:prSet loTypeId="urn:microsoft.com/office/officeart/2024/3/layout/hArc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BDD175C-3E7F-4091-B278-DF3C29061F6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Combinação de Criatividade e Tecnologia</a:t>
          </a:r>
          <a:endParaRPr lang="en-US"/>
        </a:p>
      </dgm:t>
    </dgm:pt>
    <dgm:pt modelId="{4E52A649-0184-49CA-93EC-64148094CD34}" type="parTrans" cxnId="{AE1F99FE-6FB0-41FF-9BF9-D54EA0852518}">
      <dgm:prSet/>
      <dgm:spPr/>
      <dgm:t>
        <a:bodyPr/>
        <a:lstStyle/>
        <a:p>
          <a:endParaRPr lang="en-US"/>
        </a:p>
      </dgm:t>
    </dgm:pt>
    <dgm:pt modelId="{AB130EFC-6D77-4586-B245-B285ACBCA163}" type="sibTrans" cxnId="{AE1F99FE-6FB0-41FF-9BF9-D54EA0852518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0AF5DD9B-1CD8-42EA-9FE8-C0447EB7F905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A Lulis House Projetos integra criatividade e tecnologia para produzir materiais visuais impactantes.</a:t>
          </a:r>
          <a:endParaRPr lang="en-US"/>
        </a:p>
      </dgm:t>
    </dgm:pt>
    <dgm:pt modelId="{06FD3F65-43C5-4036-BEDD-38599F66C89B}" type="parTrans" cxnId="{D5551AAE-3D53-49D1-8774-E29625B947E0}">
      <dgm:prSet/>
      <dgm:spPr/>
      <dgm:t>
        <a:bodyPr/>
        <a:lstStyle/>
        <a:p>
          <a:endParaRPr lang="en-US"/>
        </a:p>
      </dgm:t>
    </dgm:pt>
    <dgm:pt modelId="{3385A0F9-4B98-46D5-A619-A6FDEEAC3EEA}" type="sibTrans" cxnId="{D5551AAE-3D53-49D1-8774-E29625B947E0}">
      <dgm:prSet/>
      <dgm:spPr/>
      <dgm:t>
        <a:bodyPr/>
        <a:lstStyle/>
        <a:p>
          <a:endParaRPr lang="en-US"/>
        </a:p>
      </dgm:t>
    </dgm:pt>
    <dgm:pt modelId="{B4C9B9C3-9DF0-4C0A-9F21-FF525185B9D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Foco na Cultura das Escolas de Samba</a:t>
          </a:r>
          <a:endParaRPr lang="en-US"/>
        </a:p>
      </dgm:t>
    </dgm:pt>
    <dgm:pt modelId="{9A0AD3B9-5413-4E38-8783-9D67C126D254}" type="parTrans" cxnId="{F0B2FDD6-0AC9-4F8E-A2E3-756DFB01500E}">
      <dgm:prSet/>
      <dgm:spPr/>
      <dgm:t>
        <a:bodyPr/>
        <a:lstStyle/>
        <a:p>
          <a:endParaRPr lang="en-US"/>
        </a:p>
      </dgm:t>
    </dgm:pt>
    <dgm:pt modelId="{3E2BC294-4BB9-4A23-B298-4C312C09E3BE}" type="sibTrans" cxnId="{F0B2FDD6-0AC9-4F8E-A2E3-756DFB01500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/>
        </a:p>
      </dgm:t>
    </dgm:pt>
    <dgm:pt modelId="{89F7840A-22B2-4618-BAE7-5B68AE72CBD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Os folders valorizam a cultura das Escolas de Samba, refletindo tradições e identidade visual.</a:t>
          </a:r>
          <a:endParaRPr lang="en-US"/>
        </a:p>
      </dgm:t>
    </dgm:pt>
    <dgm:pt modelId="{D1123CF9-93FF-44D0-93E1-DE0ABF6595AE}" type="parTrans" cxnId="{83CD179A-1CCB-4259-8D31-1A026F54F355}">
      <dgm:prSet/>
      <dgm:spPr/>
      <dgm:t>
        <a:bodyPr/>
        <a:lstStyle/>
        <a:p>
          <a:endParaRPr lang="en-US"/>
        </a:p>
      </dgm:t>
    </dgm:pt>
    <dgm:pt modelId="{788660F0-4A40-4AB7-93A3-AD2EA2FA8BBC}" type="sibTrans" cxnId="{83CD179A-1CCB-4259-8D31-1A026F54F355}">
      <dgm:prSet/>
      <dgm:spPr/>
      <dgm:t>
        <a:bodyPr/>
        <a:lstStyle/>
        <a:p>
          <a:endParaRPr lang="en-US"/>
        </a:p>
      </dgm:t>
    </dgm:pt>
    <dgm:pt modelId="{E4F94C5E-514E-461B-8D2E-8672F5834CB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pt-BR"/>
            <a:t>Atenção ao Cliente</a:t>
          </a:r>
          <a:endParaRPr lang="en-US"/>
        </a:p>
      </dgm:t>
    </dgm:pt>
    <dgm:pt modelId="{D6C2C77E-F2F6-4E89-BAA5-50EA2E840CA2}" type="parTrans" cxnId="{19EB743A-81DE-460F-AAB4-03F23E86BF4E}">
      <dgm:prSet/>
      <dgm:spPr/>
      <dgm:t>
        <a:bodyPr/>
        <a:lstStyle/>
        <a:p>
          <a:endParaRPr lang="en-US"/>
        </a:p>
      </dgm:t>
    </dgm:pt>
    <dgm:pt modelId="{9F73F6AC-443C-4126-99F2-7D8E310A20A3}" type="sibTrans" cxnId="{19EB743A-81DE-460F-AAB4-03F23E86BF4E}">
      <dgm:prSet/>
      <dgm:spPr/>
      <dgm:t>
        <a:bodyPr/>
        <a:lstStyle/>
        <a:p>
          <a:endParaRPr lang="en-US"/>
        </a:p>
      </dgm:t>
    </dgm:pt>
    <dgm:pt modelId="{A160093A-A303-4EED-AAF2-2228E1D5A93C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O atendimento personalizado garante que os folders atendam às necessidades específicas do cliente.</a:t>
          </a:r>
          <a:endParaRPr lang="en-US"/>
        </a:p>
      </dgm:t>
    </dgm:pt>
    <dgm:pt modelId="{5337FF80-BEF6-4F25-95B6-A3BEAA57F644}" type="parTrans" cxnId="{DACDDE34-8592-442E-82C9-BF85C4F30D05}">
      <dgm:prSet/>
      <dgm:spPr/>
      <dgm:t>
        <a:bodyPr/>
        <a:lstStyle/>
        <a:p>
          <a:endParaRPr lang="en-US"/>
        </a:p>
      </dgm:t>
    </dgm:pt>
    <dgm:pt modelId="{162780B6-FA69-4C26-B67D-247FD4E6B38E}" type="sibTrans" cxnId="{DACDDE34-8592-442E-82C9-BF85C4F30D05}">
      <dgm:prSet/>
      <dgm:spPr/>
      <dgm:t>
        <a:bodyPr/>
        <a:lstStyle/>
        <a:p>
          <a:endParaRPr lang="en-US"/>
        </a:p>
      </dgm:t>
    </dgm:pt>
    <dgm:pt modelId="{233A80CE-4476-4124-A4D0-69765EE1FC44}" type="pres">
      <dgm:prSet presAssocID="{5F954685-4CB5-4286-9CC7-21B311FD045E}" presName="Name0" presStyleCnt="0">
        <dgm:presLayoutVars>
          <dgm:dir/>
          <dgm:resizeHandles val="exact"/>
        </dgm:presLayoutVars>
      </dgm:prSet>
      <dgm:spPr/>
    </dgm:pt>
    <dgm:pt modelId="{BB7758CE-86C3-436F-B573-138D5804794E}" type="pres">
      <dgm:prSet presAssocID="{DBDD175C-3E7F-4091-B278-DF3C29061F69}" presName="compNode" presStyleCnt="0"/>
      <dgm:spPr/>
    </dgm:pt>
    <dgm:pt modelId="{DD0073B3-E5D4-45E5-9B78-5E3F2E74A9E9}" type="pres">
      <dgm:prSet presAssocID="{DBDD175C-3E7F-4091-B278-DF3C29061F69}" presName="pictRect" presStyleLbl="revTx" presStyleIdx="0" presStyleCnt="6">
        <dgm:presLayoutVars>
          <dgm:chMax val="0"/>
          <dgm:bulletEnabled/>
        </dgm:presLayoutVars>
      </dgm:prSet>
      <dgm:spPr/>
    </dgm:pt>
    <dgm:pt modelId="{047B3936-8A82-4BC9-83C5-64EDE84289A2}" type="pres">
      <dgm:prSet presAssocID="{DBDD175C-3E7F-4091-B278-DF3C29061F69}" presName="textRect" presStyleLbl="revTx" presStyleIdx="1" presStyleCnt="6">
        <dgm:presLayoutVars>
          <dgm:bulletEnabled/>
        </dgm:presLayoutVars>
      </dgm:prSet>
      <dgm:spPr/>
    </dgm:pt>
    <dgm:pt modelId="{FB4E481F-2094-4F05-BBD4-55D498CD1239}" type="pres">
      <dgm:prSet presAssocID="{AB130EFC-6D77-4586-B245-B285ACBCA163}" presName="sibTrans" presStyleLbl="sibTrans2D1" presStyleIdx="0" presStyleCnt="0"/>
      <dgm:spPr/>
    </dgm:pt>
    <dgm:pt modelId="{A07AA662-B4E5-46E1-B7F4-FBA313895B63}" type="pres">
      <dgm:prSet presAssocID="{B4C9B9C3-9DF0-4C0A-9F21-FF525185B9DB}" presName="compNode" presStyleCnt="0"/>
      <dgm:spPr/>
    </dgm:pt>
    <dgm:pt modelId="{3238D185-0AE5-413E-BC01-6CABCA5831EA}" type="pres">
      <dgm:prSet presAssocID="{B4C9B9C3-9DF0-4C0A-9F21-FF525185B9DB}" presName="pictRect" presStyleLbl="revTx" presStyleIdx="2" presStyleCnt="6">
        <dgm:presLayoutVars>
          <dgm:chMax val="0"/>
          <dgm:bulletEnabled/>
        </dgm:presLayoutVars>
      </dgm:prSet>
      <dgm:spPr/>
    </dgm:pt>
    <dgm:pt modelId="{3EA26603-94B5-498A-BF63-DBC8728B612E}" type="pres">
      <dgm:prSet presAssocID="{B4C9B9C3-9DF0-4C0A-9F21-FF525185B9DB}" presName="textRect" presStyleLbl="revTx" presStyleIdx="3" presStyleCnt="6">
        <dgm:presLayoutVars>
          <dgm:bulletEnabled/>
        </dgm:presLayoutVars>
      </dgm:prSet>
      <dgm:spPr/>
    </dgm:pt>
    <dgm:pt modelId="{D374D2DC-623F-400C-86DD-5A43679B63FB}" type="pres">
      <dgm:prSet presAssocID="{3E2BC294-4BB9-4A23-B298-4C312C09E3BE}" presName="sibTrans" presStyleLbl="sibTrans2D1" presStyleIdx="0" presStyleCnt="0"/>
      <dgm:spPr/>
    </dgm:pt>
    <dgm:pt modelId="{DF8EC5B2-F901-4F92-92C1-F561C2172B6F}" type="pres">
      <dgm:prSet presAssocID="{E4F94C5E-514E-461B-8D2E-8672F5834CBA}" presName="compNode" presStyleCnt="0"/>
      <dgm:spPr/>
    </dgm:pt>
    <dgm:pt modelId="{5567338B-0A1B-4075-9122-D006DC5CDDB2}" type="pres">
      <dgm:prSet presAssocID="{E4F94C5E-514E-461B-8D2E-8672F5834CBA}" presName="pictRect" presStyleLbl="revTx" presStyleIdx="4" presStyleCnt="6">
        <dgm:presLayoutVars>
          <dgm:chMax val="0"/>
          <dgm:bulletEnabled/>
        </dgm:presLayoutVars>
      </dgm:prSet>
      <dgm:spPr/>
    </dgm:pt>
    <dgm:pt modelId="{9446F71E-F591-4730-B8EF-9C64D34D99E9}" type="pres">
      <dgm:prSet presAssocID="{E4F94C5E-514E-461B-8D2E-8672F5834CBA}" presName="textRect" presStyleLbl="revTx" presStyleIdx="5" presStyleCnt="6">
        <dgm:presLayoutVars>
          <dgm:bulletEnabled/>
        </dgm:presLayoutVars>
      </dgm:prSet>
      <dgm:spPr/>
    </dgm:pt>
  </dgm:ptLst>
  <dgm:cxnLst>
    <dgm:cxn modelId="{C011A516-8589-437A-8A9D-7B8ABC6A2E06}" type="presOf" srcId="{89F7840A-22B2-4618-BAE7-5B68AE72CBDC}" destId="{3EA26603-94B5-498A-BF63-DBC8728B612E}" srcOrd="0" destOrd="0" presId="urn:microsoft.com/office/officeart/2024/3/layout/hArchList1"/>
    <dgm:cxn modelId="{DACDDE34-8592-442E-82C9-BF85C4F30D05}" srcId="{E4F94C5E-514E-461B-8D2E-8672F5834CBA}" destId="{A160093A-A303-4EED-AAF2-2228E1D5A93C}" srcOrd="0" destOrd="0" parTransId="{5337FF80-BEF6-4F25-95B6-A3BEAA57F644}" sibTransId="{162780B6-FA69-4C26-B67D-247FD4E6B38E}"/>
    <dgm:cxn modelId="{19EB743A-81DE-460F-AAB4-03F23E86BF4E}" srcId="{5F954685-4CB5-4286-9CC7-21B311FD045E}" destId="{E4F94C5E-514E-461B-8D2E-8672F5834CBA}" srcOrd="2" destOrd="0" parTransId="{D6C2C77E-F2F6-4E89-BAA5-50EA2E840CA2}" sibTransId="{9F73F6AC-443C-4126-99F2-7D8E310A20A3}"/>
    <dgm:cxn modelId="{5ADAA73C-DB73-4821-BA21-237008B23255}" type="presOf" srcId="{5F954685-4CB5-4286-9CC7-21B311FD045E}" destId="{233A80CE-4476-4124-A4D0-69765EE1FC44}" srcOrd="0" destOrd="0" presId="urn:microsoft.com/office/officeart/2024/3/layout/hArchList1"/>
    <dgm:cxn modelId="{4718DC4E-F442-43D7-A1C2-A3382D5FF2E6}" type="presOf" srcId="{E4F94C5E-514E-461B-8D2E-8672F5834CBA}" destId="{5567338B-0A1B-4075-9122-D006DC5CDDB2}" srcOrd="0" destOrd="0" presId="urn:microsoft.com/office/officeart/2024/3/layout/hArchList1"/>
    <dgm:cxn modelId="{2B1A848A-04D0-42E2-88F0-E4511296D5C0}" type="presOf" srcId="{3E2BC294-4BB9-4A23-B298-4C312C09E3BE}" destId="{D374D2DC-623F-400C-86DD-5A43679B63FB}" srcOrd="0" destOrd="0" presId="urn:microsoft.com/office/officeart/2024/3/layout/hArchList1"/>
    <dgm:cxn modelId="{83CD179A-1CCB-4259-8D31-1A026F54F355}" srcId="{B4C9B9C3-9DF0-4C0A-9F21-FF525185B9DB}" destId="{89F7840A-22B2-4618-BAE7-5B68AE72CBDC}" srcOrd="0" destOrd="0" parTransId="{D1123CF9-93FF-44D0-93E1-DE0ABF6595AE}" sibTransId="{788660F0-4A40-4AB7-93A3-AD2EA2FA8BBC}"/>
    <dgm:cxn modelId="{2538609D-8419-4398-B6E6-9825E2AB16CC}" type="presOf" srcId="{A160093A-A303-4EED-AAF2-2228E1D5A93C}" destId="{9446F71E-F591-4730-B8EF-9C64D34D99E9}" srcOrd="0" destOrd="0" presId="urn:microsoft.com/office/officeart/2024/3/layout/hArchList1"/>
    <dgm:cxn modelId="{715E1BA0-5C23-4E7C-B1E5-EF20A8DCB3D9}" type="presOf" srcId="{DBDD175C-3E7F-4091-B278-DF3C29061F69}" destId="{DD0073B3-E5D4-45E5-9B78-5E3F2E74A9E9}" srcOrd="0" destOrd="0" presId="urn:microsoft.com/office/officeart/2024/3/layout/hArchList1"/>
    <dgm:cxn modelId="{D5551AAE-3D53-49D1-8774-E29625B947E0}" srcId="{DBDD175C-3E7F-4091-B278-DF3C29061F69}" destId="{0AF5DD9B-1CD8-42EA-9FE8-C0447EB7F905}" srcOrd="0" destOrd="0" parTransId="{06FD3F65-43C5-4036-BEDD-38599F66C89B}" sibTransId="{3385A0F9-4B98-46D5-A619-A6FDEEAC3EEA}"/>
    <dgm:cxn modelId="{F0B2FDD6-0AC9-4F8E-A2E3-756DFB01500E}" srcId="{5F954685-4CB5-4286-9CC7-21B311FD045E}" destId="{B4C9B9C3-9DF0-4C0A-9F21-FF525185B9DB}" srcOrd="1" destOrd="0" parTransId="{9A0AD3B9-5413-4E38-8783-9D67C126D254}" sibTransId="{3E2BC294-4BB9-4A23-B298-4C312C09E3BE}"/>
    <dgm:cxn modelId="{29B499E8-EF91-43A1-8C15-F4D93682471F}" type="presOf" srcId="{AB130EFC-6D77-4586-B245-B285ACBCA163}" destId="{FB4E481F-2094-4F05-BBD4-55D498CD1239}" srcOrd="0" destOrd="0" presId="urn:microsoft.com/office/officeart/2024/3/layout/hArchList1"/>
    <dgm:cxn modelId="{686F33EC-0461-4440-A9FF-3844DEA66DD1}" type="presOf" srcId="{0AF5DD9B-1CD8-42EA-9FE8-C0447EB7F905}" destId="{047B3936-8A82-4BC9-83C5-64EDE84289A2}" srcOrd="0" destOrd="0" presId="urn:microsoft.com/office/officeart/2024/3/layout/hArchList1"/>
    <dgm:cxn modelId="{AB99A1F9-A107-4E9D-A296-2C65C1061449}" type="presOf" srcId="{B4C9B9C3-9DF0-4C0A-9F21-FF525185B9DB}" destId="{3238D185-0AE5-413E-BC01-6CABCA5831EA}" srcOrd="0" destOrd="0" presId="urn:microsoft.com/office/officeart/2024/3/layout/hArchList1"/>
    <dgm:cxn modelId="{AE1F99FE-6FB0-41FF-9BF9-D54EA0852518}" srcId="{5F954685-4CB5-4286-9CC7-21B311FD045E}" destId="{DBDD175C-3E7F-4091-B278-DF3C29061F69}" srcOrd="0" destOrd="0" parTransId="{4E52A649-0184-49CA-93EC-64148094CD34}" sibTransId="{AB130EFC-6D77-4586-B245-B285ACBCA163}"/>
    <dgm:cxn modelId="{AD185EA8-4E23-4613-AF0A-EAE218EF98A0}" type="presParOf" srcId="{233A80CE-4476-4124-A4D0-69765EE1FC44}" destId="{BB7758CE-86C3-436F-B573-138D5804794E}" srcOrd="0" destOrd="0" presId="urn:microsoft.com/office/officeart/2024/3/layout/hArchList1"/>
    <dgm:cxn modelId="{D9F9FA93-E4F2-4348-8887-F9D926A3DEA9}" type="presParOf" srcId="{BB7758CE-86C3-436F-B573-138D5804794E}" destId="{DD0073B3-E5D4-45E5-9B78-5E3F2E74A9E9}" srcOrd="0" destOrd="0" presId="urn:microsoft.com/office/officeart/2024/3/layout/hArchList1"/>
    <dgm:cxn modelId="{A9B0A743-3C4E-447B-80D0-B80A1D19FF77}" type="presParOf" srcId="{BB7758CE-86C3-436F-B573-138D5804794E}" destId="{047B3936-8A82-4BC9-83C5-64EDE84289A2}" srcOrd="1" destOrd="0" presId="urn:microsoft.com/office/officeart/2024/3/layout/hArchList1"/>
    <dgm:cxn modelId="{1C20E6DF-05A9-4722-90B3-EFF18488936C}" type="presParOf" srcId="{233A80CE-4476-4124-A4D0-69765EE1FC44}" destId="{FB4E481F-2094-4F05-BBD4-55D498CD1239}" srcOrd="1" destOrd="0" presId="urn:microsoft.com/office/officeart/2024/3/layout/hArchList1"/>
    <dgm:cxn modelId="{BFD01CD0-608A-4FA7-9B7E-363085E6CC2D}" type="presParOf" srcId="{233A80CE-4476-4124-A4D0-69765EE1FC44}" destId="{A07AA662-B4E5-46E1-B7F4-FBA313895B63}" srcOrd="2" destOrd="0" presId="urn:microsoft.com/office/officeart/2024/3/layout/hArchList1"/>
    <dgm:cxn modelId="{F8DE5F6B-A01C-4538-8532-B9FA84B783B3}" type="presParOf" srcId="{A07AA662-B4E5-46E1-B7F4-FBA313895B63}" destId="{3238D185-0AE5-413E-BC01-6CABCA5831EA}" srcOrd="0" destOrd="0" presId="urn:microsoft.com/office/officeart/2024/3/layout/hArchList1"/>
    <dgm:cxn modelId="{4D26E418-22CC-4AA8-BEA5-2678311BCDA1}" type="presParOf" srcId="{A07AA662-B4E5-46E1-B7F4-FBA313895B63}" destId="{3EA26603-94B5-498A-BF63-DBC8728B612E}" srcOrd="1" destOrd="0" presId="urn:microsoft.com/office/officeart/2024/3/layout/hArchList1"/>
    <dgm:cxn modelId="{EEC567E6-5218-4953-B239-0616103BF675}" type="presParOf" srcId="{233A80CE-4476-4124-A4D0-69765EE1FC44}" destId="{D374D2DC-623F-400C-86DD-5A43679B63FB}" srcOrd="3" destOrd="0" presId="urn:microsoft.com/office/officeart/2024/3/layout/hArchList1"/>
    <dgm:cxn modelId="{94E296E7-B516-46CD-B9A4-7E3C4DA79B11}" type="presParOf" srcId="{233A80CE-4476-4124-A4D0-69765EE1FC44}" destId="{DF8EC5B2-F901-4F92-92C1-F561C2172B6F}" srcOrd="4" destOrd="0" presId="urn:microsoft.com/office/officeart/2024/3/layout/hArchList1"/>
    <dgm:cxn modelId="{CFBF3D04-A24E-47C2-85C4-4D644B2FCD47}" type="presParOf" srcId="{DF8EC5B2-F901-4F92-92C1-F561C2172B6F}" destId="{5567338B-0A1B-4075-9122-D006DC5CDDB2}" srcOrd="0" destOrd="0" presId="urn:microsoft.com/office/officeart/2024/3/layout/hArchList1"/>
    <dgm:cxn modelId="{D226DA67-0845-40AE-82C1-F04BEBB44F4D}" type="presParOf" srcId="{DF8EC5B2-F901-4F92-92C1-F561C2172B6F}" destId="{9446F71E-F591-4730-B8EF-9C64D34D99E9}" srcOrd="1" destOrd="0" presId="urn:microsoft.com/office/officeart/2024/3/layout/hArc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BA19A8-2F86-4DCA-905B-C34ECA6486D1}">
      <dsp:nvSpPr>
        <dsp:cNvPr id="0" name=""/>
        <dsp:cNvSpPr/>
      </dsp:nvSpPr>
      <dsp:spPr>
        <a:xfrm>
          <a:off x="0" y="0"/>
          <a:ext cx="1680960" cy="168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6" r="30870" b="-6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047206C-BF64-4DBF-B268-0ECDF25D9F64}">
      <dsp:nvSpPr>
        <dsp:cNvPr id="0" name=""/>
        <dsp:cNvSpPr/>
      </dsp:nvSpPr>
      <dsp:spPr>
        <a:xfrm>
          <a:off x="1860960" y="0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Comunicação clara e ágil</a:t>
          </a:r>
        </a:p>
      </dsp:txBody>
      <dsp:txXfrm>
        <a:off x="1860960" y="0"/>
        <a:ext cx="5170775" cy="346241"/>
      </dsp:txXfrm>
    </dsp:sp>
    <dsp:sp modelId="{247A0512-3DC4-44CD-AA37-53C78A9741FF}">
      <dsp:nvSpPr>
        <dsp:cNvPr id="0" name=""/>
        <dsp:cNvSpPr/>
      </dsp:nvSpPr>
      <dsp:spPr>
        <a:xfrm>
          <a:off x="1860960" y="346241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sistema promove diálogo eficiente para evitar falhas e garantir entendimento entre todos os participantes.</a:t>
          </a:r>
        </a:p>
      </dsp:txBody>
      <dsp:txXfrm>
        <a:off x="1860960" y="346241"/>
        <a:ext cx="5170775" cy="1334718"/>
      </dsp:txXfrm>
    </dsp:sp>
    <dsp:sp modelId="{811C6798-FA6F-4A51-8DC6-8C6DC573CCA6}">
      <dsp:nvSpPr>
        <dsp:cNvPr id="0" name=""/>
        <dsp:cNvSpPr/>
      </dsp:nvSpPr>
      <dsp:spPr>
        <a:xfrm>
          <a:off x="0" y="1815436"/>
          <a:ext cx="1680960" cy="16809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0" b="-10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5039FA9-34E0-4CC8-B615-6AB4486A3715}">
      <dsp:nvSpPr>
        <dsp:cNvPr id="0" name=""/>
        <dsp:cNvSpPr/>
      </dsp:nvSpPr>
      <dsp:spPr>
        <a:xfrm>
          <a:off x="1860960" y="1815436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Minimização de retrabalhos</a:t>
          </a:r>
        </a:p>
      </dsp:txBody>
      <dsp:txXfrm>
        <a:off x="1860960" y="1815436"/>
        <a:ext cx="5170775" cy="346241"/>
      </dsp:txXfrm>
    </dsp:sp>
    <dsp:sp modelId="{41A13D4A-E813-41E0-BD29-95CACBB4F308}">
      <dsp:nvSpPr>
        <dsp:cNvPr id="0" name=""/>
        <dsp:cNvSpPr/>
      </dsp:nvSpPr>
      <dsp:spPr>
        <a:xfrm>
          <a:off x="1860960" y="2161678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Redução de erros com processos claros, evitando desperdício de tempo e recursos na produção.</a:t>
          </a:r>
        </a:p>
      </dsp:txBody>
      <dsp:txXfrm>
        <a:off x="1860960" y="2161678"/>
        <a:ext cx="5170775" cy="1334718"/>
      </dsp:txXfrm>
    </dsp:sp>
    <dsp:sp modelId="{1437519B-693E-4DBE-8A92-F2778A86CE2E}">
      <dsp:nvSpPr>
        <dsp:cNvPr id="0" name=""/>
        <dsp:cNvSpPr/>
      </dsp:nvSpPr>
      <dsp:spPr>
        <a:xfrm>
          <a:off x="0" y="3630873"/>
          <a:ext cx="1680960" cy="168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" r="34140" b="-7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454F4C2-D355-4AD0-8551-57493633E4E5}">
      <dsp:nvSpPr>
        <dsp:cNvPr id="0" name=""/>
        <dsp:cNvSpPr/>
      </dsp:nvSpPr>
      <dsp:spPr>
        <a:xfrm>
          <a:off x="1860960" y="3630873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Otimização dos prazos de entrega</a:t>
          </a:r>
        </a:p>
      </dsp:txBody>
      <dsp:txXfrm>
        <a:off x="1860960" y="3630873"/>
        <a:ext cx="5170775" cy="346241"/>
      </dsp:txXfrm>
    </dsp:sp>
    <dsp:sp modelId="{1DB24ABA-6F63-4632-BC81-E0A02098C9EB}">
      <dsp:nvSpPr>
        <dsp:cNvPr id="0" name=""/>
        <dsp:cNvSpPr/>
      </dsp:nvSpPr>
      <dsp:spPr>
        <a:xfrm>
          <a:off x="1860960" y="3977114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Entrega mais rápida e organizada graças à coordenação eficaz entre cliente, agência e fornecedor.</a:t>
          </a:r>
        </a:p>
      </dsp:txBody>
      <dsp:txXfrm>
        <a:off x="1860960" y="3977114"/>
        <a:ext cx="5170775" cy="13347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CC04A9-E85D-4069-BA1B-9D230AE3B6F6}">
      <dsp:nvSpPr>
        <dsp:cNvPr id="0" name=""/>
        <dsp:cNvSpPr/>
      </dsp:nvSpPr>
      <dsp:spPr>
        <a:xfrm>
          <a:off x="0" y="0"/>
          <a:ext cx="1680960" cy="168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53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D182275-5E07-4356-B724-7CC69B182819}">
      <dsp:nvSpPr>
        <dsp:cNvPr id="0" name=""/>
        <dsp:cNvSpPr/>
      </dsp:nvSpPr>
      <dsp:spPr>
        <a:xfrm>
          <a:off x="1860960" y="0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Desenvolvimento em Java</a:t>
          </a:r>
        </a:p>
      </dsp:txBody>
      <dsp:txXfrm>
        <a:off x="1860960" y="0"/>
        <a:ext cx="5170775" cy="346241"/>
      </dsp:txXfrm>
    </dsp:sp>
    <dsp:sp modelId="{2140EDD7-02C0-4D41-AFC0-DB3857B9CA64}">
      <dsp:nvSpPr>
        <dsp:cNvPr id="0" name=""/>
        <dsp:cNvSpPr/>
      </dsp:nvSpPr>
      <dsp:spPr>
        <a:xfrm>
          <a:off x="1860960" y="346241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sistema é construído usando Java para garantir alta escalabilidade e confiabilidade.</a:t>
          </a:r>
        </a:p>
      </dsp:txBody>
      <dsp:txXfrm>
        <a:off x="1860960" y="346241"/>
        <a:ext cx="5170775" cy="1334718"/>
      </dsp:txXfrm>
    </dsp:sp>
    <dsp:sp modelId="{0F7D2016-3E9A-4AE1-8E0E-7512521149D8}">
      <dsp:nvSpPr>
        <dsp:cNvPr id="0" name=""/>
        <dsp:cNvSpPr/>
      </dsp:nvSpPr>
      <dsp:spPr>
        <a:xfrm>
          <a:off x="0" y="1815436"/>
          <a:ext cx="1680960" cy="16809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9" r="19433" b="2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607044-D099-4B3F-B7A6-1FF9DEA4D8AE}">
      <dsp:nvSpPr>
        <dsp:cNvPr id="0" name=""/>
        <dsp:cNvSpPr/>
      </dsp:nvSpPr>
      <dsp:spPr>
        <a:xfrm>
          <a:off x="1860960" y="1815436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Gestão do Fluxo de Informações</a:t>
          </a:r>
        </a:p>
      </dsp:txBody>
      <dsp:txXfrm>
        <a:off x="1860960" y="1815436"/>
        <a:ext cx="5170775" cy="346241"/>
      </dsp:txXfrm>
    </dsp:sp>
    <dsp:sp modelId="{0112C7DE-3831-4BD8-8C88-0A233C439D6C}">
      <dsp:nvSpPr>
        <dsp:cNvPr id="0" name=""/>
        <dsp:cNvSpPr/>
      </dsp:nvSpPr>
      <dsp:spPr>
        <a:xfrm>
          <a:off x="1860960" y="2161678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Java facilita o gerenciamento eficiente da troca de informações entre clientes, agência e fornecedores.</a:t>
          </a:r>
        </a:p>
      </dsp:txBody>
      <dsp:txXfrm>
        <a:off x="1860960" y="2161678"/>
        <a:ext cx="5170775" cy="1334718"/>
      </dsp:txXfrm>
    </dsp:sp>
    <dsp:sp modelId="{AF6B082E-E29D-43DE-9F6C-CC7293C339C4}">
      <dsp:nvSpPr>
        <dsp:cNvPr id="0" name=""/>
        <dsp:cNvSpPr/>
      </dsp:nvSpPr>
      <dsp:spPr>
        <a:xfrm>
          <a:off x="0" y="3630873"/>
          <a:ext cx="1680960" cy="168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11" r="12642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5FF991-C95A-4729-AF53-AC2520587568}">
      <dsp:nvSpPr>
        <dsp:cNvPr id="0" name=""/>
        <dsp:cNvSpPr/>
      </dsp:nvSpPr>
      <dsp:spPr>
        <a:xfrm>
          <a:off x="1860960" y="3630873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Escalabilidade e Robustez</a:t>
          </a:r>
        </a:p>
      </dsp:txBody>
      <dsp:txXfrm>
        <a:off x="1860960" y="3630873"/>
        <a:ext cx="5170775" cy="346241"/>
      </dsp:txXfrm>
    </dsp:sp>
    <dsp:sp modelId="{E55A5080-EFD7-4A3E-B533-04D576B2232B}">
      <dsp:nvSpPr>
        <dsp:cNvPr id="0" name=""/>
        <dsp:cNvSpPr/>
      </dsp:nvSpPr>
      <dsp:spPr>
        <a:xfrm>
          <a:off x="1860960" y="3977114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 arquitetura em Java suporta crescimento e garante estabilidade do sistema.</a:t>
          </a:r>
        </a:p>
      </dsp:txBody>
      <dsp:txXfrm>
        <a:off x="1860960" y="3977114"/>
        <a:ext cx="5170775" cy="133471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86BA3C-FB31-4862-9E65-3E891271A83B}">
      <dsp:nvSpPr>
        <dsp:cNvPr id="0" name=""/>
        <dsp:cNvSpPr/>
      </dsp:nvSpPr>
      <dsp:spPr>
        <a:xfrm>
          <a:off x="0" y="0"/>
          <a:ext cx="1680960" cy="16809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9" r="30274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5AD8EA5-52F2-4384-BEB1-DFA07A1A9596}">
      <dsp:nvSpPr>
        <dsp:cNvPr id="0" name=""/>
        <dsp:cNvSpPr/>
      </dsp:nvSpPr>
      <dsp:spPr>
        <a:xfrm>
          <a:off x="1860960" y="0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Suporte Contínuo</a:t>
          </a:r>
        </a:p>
      </dsp:txBody>
      <dsp:txXfrm>
        <a:off x="1860960" y="0"/>
        <a:ext cx="5170775" cy="346241"/>
      </dsp:txXfrm>
    </dsp:sp>
    <dsp:sp modelId="{7A417FB0-4BAB-47ED-9624-307D444CB52D}">
      <dsp:nvSpPr>
        <dsp:cNvPr id="0" name=""/>
        <dsp:cNvSpPr/>
      </dsp:nvSpPr>
      <dsp:spPr>
        <a:xfrm>
          <a:off x="1860960" y="346241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Garantimos atendimento constante para ajustes e melhorias após a entrega do produto.</a:t>
          </a:r>
        </a:p>
      </dsp:txBody>
      <dsp:txXfrm>
        <a:off x="1860960" y="346241"/>
        <a:ext cx="5170775" cy="1334718"/>
      </dsp:txXfrm>
    </dsp:sp>
    <dsp:sp modelId="{72D0B481-4183-4E6F-AC79-A83ABC6C9936}">
      <dsp:nvSpPr>
        <dsp:cNvPr id="0" name=""/>
        <dsp:cNvSpPr/>
      </dsp:nvSpPr>
      <dsp:spPr>
        <a:xfrm>
          <a:off x="0" y="1815436"/>
          <a:ext cx="1680960" cy="1680960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0" r="5853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A9FA4B6-0648-409A-8AD2-931B8F3FF799}">
      <dsp:nvSpPr>
        <dsp:cNvPr id="0" name=""/>
        <dsp:cNvSpPr/>
      </dsp:nvSpPr>
      <dsp:spPr>
        <a:xfrm>
          <a:off x="1860960" y="1815436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Gestão de Feedbacks</a:t>
          </a:r>
        </a:p>
      </dsp:txBody>
      <dsp:txXfrm>
        <a:off x="1860960" y="1815436"/>
        <a:ext cx="5170775" cy="346241"/>
      </dsp:txXfrm>
    </dsp:sp>
    <dsp:sp modelId="{1218E693-9F26-4E32-A1F3-E1AF0394D0E7}">
      <dsp:nvSpPr>
        <dsp:cNvPr id="0" name=""/>
        <dsp:cNvSpPr/>
      </dsp:nvSpPr>
      <dsp:spPr>
        <a:xfrm>
          <a:off x="1860960" y="2161678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Incentivamos o envio de feedback para aprimorar produtos e serviços eficazmente.</a:t>
          </a:r>
        </a:p>
      </dsp:txBody>
      <dsp:txXfrm>
        <a:off x="1860960" y="2161678"/>
        <a:ext cx="5170775" cy="1334718"/>
      </dsp:txXfrm>
    </dsp:sp>
    <dsp:sp modelId="{D56DE407-2D1C-4E2D-BE8C-2D2717076D64}">
      <dsp:nvSpPr>
        <dsp:cNvPr id="0" name=""/>
        <dsp:cNvSpPr/>
      </dsp:nvSpPr>
      <dsp:spPr>
        <a:xfrm>
          <a:off x="0" y="3630873"/>
          <a:ext cx="1680960" cy="16809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15" r="5638" b="4"/>
          <a:stretch/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982C40-3B83-4D47-B8E7-195E569D9CAD}">
      <dsp:nvSpPr>
        <dsp:cNvPr id="0" name=""/>
        <dsp:cNvSpPr/>
      </dsp:nvSpPr>
      <dsp:spPr>
        <a:xfrm>
          <a:off x="1860960" y="3630873"/>
          <a:ext cx="5170775" cy="34624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Reimpressões Possíveis</a:t>
          </a:r>
        </a:p>
      </dsp:txBody>
      <dsp:txXfrm>
        <a:off x="1860960" y="3630873"/>
        <a:ext cx="5170775" cy="346241"/>
      </dsp:txXfrm>
    </dsp:sp>
    <dsp:sp modelId="{43920640-3144-47AB-B081-DF3CB22829FC}">
      <dsp:nvSpPr>
        <dsp:cNvPr id="0" name=""/>
        <dsp:cNvSpPr/>
      </dsp:nvSpPr>
      <dsp:spPr>
        <a:xfrm>
          <a:off x="1860960" y="3977114"/>
          <a:ext cx="5170775" cy="13347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Oferecemos reimpressões para garantir a satisfação total do cliente com o produto final.</a:t>
          </a:r>
        </a:p>
      </dsp:txBody>
      <dsp:txXfrm>
        <a:off x="1860960" y="3977114"/>
        <a:ext cx="5170775" cy="133471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D0073B3-E5D4-45E5-9B78-5E3F2E74A9E9}">
      <dsp:nvSpPr>
        <dsp:cNvPr id="0" name=""/>
        <dsp:cNvSpPr/>
      </dsp:nvSpPr>
      <dsp:spPr>
        <a:xfrm>
          <a:off x="0" y="0"/>
          <a:ext cx="3486150" cy="60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Combinação de Criatividade e Tecnologia</a:t>
          </a:r>
          <a:endParaRPr lang="en-US" sz="1800" kern="1200"/>
        </a:p>
      </dsp:txBody>
      <dsp:txXfrm>
        <a:off x="0" y="0"/>
        <a:ext cx="3486150" cy="600834"/>
      </dsp:txXfrm>
    </dsp:sp>
    <dsp:sp modelId="{047B3936-8A82-4BC9-83C5-64EDE84289A2}">
      <dsp:nvSpPr>
        <dsp:cNvPr id="0" name=""/>
        <dsp:cNvSpPr/>
      </dsp:nvSpPr>
      <dsp:spPr>
        <a:xfrm>
          <a:off x="0" y="600834"/>
          <a:ext cx="3486150" cy="186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A Lulis House Projetos integra criatividade e tecnologia para produzir materiais visuais impactantes.</a:t>
          </a:r>
          <a:endParaRPr lang="en-US" sz="1400" kern="1200"/>
        </a:p>
      </dsp:txBody>
      <dsp:txXfrm>
        <a:off x="0" y="600834"/>
        <a:ext cx="3486150" cy="1868045"/>
      </dsp:txXfrm>
    </dsp:sp>
    <dsp:sp modelId="{3238D185-0AE5-413E-BC01-6CABCA5831EA}">
      <dsp:nvSpPr>
        <dsp:cNvPr id="0" name=""/>
        <dsp:cNvSpPr/>
      </dsp:nvSpPr>
      <dsp:spPr>
        <a:xfrm>
          <a:off x="3834765" y="0"/>
          <a:ext cx="3486150" cy="60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Foco na Cultura das Escolas de Samba</a:t>
          </a:r>
          <a:endParaRPr lang="en-US" sz="1800" kern="1200"/>
        </a:p>
      </dsp:txBody>
      <dsp:txXfrm>
        <a:off x="3834765" y="0"/>
        <a:ext cx="3486150" cy="600834"/>
      </dsp:txXfrm>
    </dsp:sp>
    <dsp:sp modelId="{3EA26603-94B5-498A-BF63-DBC8728B612E}">
      <dsp:nvSpPr>
        <dsp:cNvPr id="0" name=""/>
        <dsp:cNvSpPr/>
      </dsp:nvSpPr>
      <dsp:spPr>
        <a:xfrm>
          <a:off x="3834765" y="600834"/>
          <a:ext cx="3486150" cy="186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Os folders valorizam a cultura das Escolas de Samba, refletindo tradições e identidade visual.</a:t>
          </a:r>
          <a:endParaRPr lang="en-US" sz="1400" kern="1200"/>
        </a:p>
      </dsp:txBody>
      <dsp:txXfrm>
        <a:off x="3834765" y="600834"/>
        <a:ext cx="3486150" cy="1868045"/>
      </dsp:txXfrm>
    </dsp:sp>
    <dsp:sp modelId="{5567338B-0A1B-4075-9122-D006DC5CDDB2}">
      <dsp:nvSpPr>
        <dsp:cNvPr id="0" name=""/>
        <dsp:cNvSpPr/>
      </dsp:nvSpPr>
      <dsp:spPr>
        <a:xfrm>
          <a:off x="7669530" y="0"/>
          <a:ext cx="3486150" cy="6008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2860" rIns="22860" bIns="22860" numCol="1" spcCol="1270" anchor="t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800" kern="1200"/>
            <a:t>Atenção ao Cliente</a:t>
          </a:r>
          <a:endParaRPr lang="en-US" sz="1800" kern="1200"/>
        </a:p>
      </dsp:txBody>
      <dsp:txXfrm>
        <a:off x="7669530" y="0"/>
        <a:ext cx="3486150" cy="600834"/>
      </dsp:txXfrm>
    </dsp:sp>
    <dsp:sp modelId="{9446F71E-F591-4730-B8EF-9C64D34D99E9}">
      <dsp:nvSpPr>
        <dsp:cNvPr id="0" name=""/>
        <dsp:cNvSpPr/>
      </dsp:nvSpPr>
      <dsp:spPr>
        <a:xfrm>
          <a:off x="7669530" y="600834"/>
          <a:ext cx="3486150" cy="18680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7780" rIns="17780" bIns="1778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kern="1200"/>
            <a:t>O atendimento personalizado garante que os folders atendam às necessidades específicas do cliente.</a:t>
          </a:r>
          <a:endParaRPr lang="en-US" sz="1400" kern="1200"/>
        </a:p>
      </dsp:txBody>
      <dsp:txXfrm>
        <a:off x="7669530" y="600834"/>
        <a:ext cx="3486150" cy="1868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24/3/layout/verticalVisualTextBlock1">
  <dgm:title val="Vertical Visual Text Blocks"/>
  <dgm:desc val="Pictures with short bits of text with formatted headers. Use as an easier-to-read alternative to a bulleted list."/>
  <dgm:catLst>
    <dgm:cat type="picture" pri="1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Root">
    <dgm:varLst>
      <dgm:dir/>
      <dgm:resizeHandles val="exact"/>
    </dgm:varLst>
    <dgm:choose name="BasedOnLanguageDirection">
      <dgm:if name="LeftToRight" func="var" arg="dir" op="equ" val="norm">
        <dgm:alg type="lin">
          <dgm:param type="linDir" val="fromT"/>
          <dgm:param type="vertAlign" val="t"/>
          <dgm:param type="horzAlign" val="l"/>
        </dgm:alg>
      </dgm:if>
      <dgm:else name="RightToLeft">
        <dgm:alg type="lin">
          <dgm:param type="linDir" val="fromT"/>
          <dgm:param type="vertAlign" val="t"/>
          <dgm:param type="horzAlign" val="r"/>
        </dgm:alg>
      </dgm:else>
    </dgm:choose>
    <dgm:presOf/>
    <dgm:constrLst>
      <dgm:constr type="primFontSz" for="des" forName="Subtitle" op="equ" val="18"/>
      <dgm:constr type="primFontSz" for="des" forName="Description" refType="primFontSz" refFor="des" refForName="Subtitle" op="equ" fact="0.77"/>
      <dgm:constr type="w" for="ch" forName="Composite" refType="w"/>
      <dgm:constr type="h" for="ch" forName="Composite" refType="h"/>
      <dgm:constr type="h" for="ch" forName="sibTrans" refType="h" refFor="ch" refForName="Composite" fact="0.08"/>
      <dgm:constr type="sp" refType="w" refFor="ch" refForName="Composite" op="equ" fact="0.1"/>
    </dgm:constrLst>
    <dgm:ruleLst/>
    <dgm:forEach name="DirectChildrenOfRoot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Picture" refType="w" fact="0.335"/>
          <dgm:constr type="h" for="ch" forName="Picture" refType="w" refFor="ch" refForName="Picture" op="equ"/>
          <dgm:constr type="h" for="ch" forName="Picture" refType="h" op="lte"/>
          <dgm:constr type="l" for="ch" forName="Subtitle" refType="r" refFor="ch" refForName="Picture"/>
          <dgm:constr type="lOff" for="ch" forName="Subtitle" val="5"/>
          <dgm:constr type="h" for="ch" forName="Subtitle" refType="h" fact="0.1"/>
          <dgm:constr type="t" for="ch" forName="Description" refType="b" refFor="ch" refForName="Subtitle"/>
          <dgm:constr type="l" for="ch" forName="Description" refType="r" refFor="ch" refForName="Picture"/>
          <dgm:constr type="lOff" for="ch" forName="Description" val="5"/>
        </dgm:constrLst>
        <dgm:ruleLst/>
        <dgm:layoutNode name="Picture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ubtitle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SubtitleConstraintsBasedOnLanguageDirection">
            <dgm:if name="SubtitleIsLeftToRight" func="var" arg="dir" op="equ" val="norm">
              <dgm:constrLst>
                <dgm:constr type="h" refType="w" op="lte" fact="0.4"/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SubtitleIsRightToLeft">
              <dgm:constrLst>
                <dgm:constr type="h" refType="w" op="lte" fact="0.4"/>
                <dgm:constr type="rMarg"/>
                <dgm:constr type="lMarg" refType="primFontSz" fact="0.1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Description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DescriptionConstraintsBasedOnLanguageDirection">
            <dgm:if name="DescriptionIsLeftToRight" func="var" arg="dir" op="equ" val="norm">
              <dgm:constrLst>
                <dgm:constr type="lMarg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DescriptionIsRightToLeft">
              <dgm:constrLst>
                <dgm:constr type="lMarg" refType="primFontSz" fact="0.1"/>
                <dgm:constr type="rMarg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24/3/layout/hArchList1">
  <dgm:title val="Horizontal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vertAlign" val="t"/>
          <dgm:param type="horzAlign" val="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 cnt="20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BE458E-D08F-47A7-84C4-3D4ACAFB48C8}" type="datetimeFigureOut">
              <a:rPr lang="pt-BR" smtClean="0"/>
              <a:t>25/09/2025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3211F-5AE4-4FFC-AC35-F1C85369A4D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6108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conteúdos gerados por IA poderão estar incorretos.
---
Nesta apresentação, vamos conhecer a Lulis House Projetos, uma agência dedicada a desenvolver soluções criativas e tecnológicas para folders de Escolas de Samba, destacando nosso processo, tecnologia e exemplos práticos.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77575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Nosso sistema assegura uma comunicação clara e ágil entre os envolvidos, minimizando retrabalhos e otimizando prazos de entrega.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6995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Apresentaremos a estrutura tecnológica que sustenta o board da aplicação, utilizando Java para garantir segurança, agilidade e recursos que facilitam a experiência do cliente.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171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sistema é desenvolvido em Java, proporcionando escalabilidade e robustez para gerenciar todo o fluxo de informações entre clientes, agência e fornecedores.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17643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Clientes têm acesso a uma interface amigável para acompanhar o progresso, enviar materiais e aprovar etapas, tornando o processo transparente e colaborativo.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6832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Utilizamos protocolos seguros e automações para garantir rapidez nas aprovações e na comunicação entre todas as partes envolvidas no projeto.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11718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DEBB5C-A71F-A871-C3D9-64422B864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E9EE315-0BA5-86D3-C3AE-18108D9730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E78A811-3889-F9E0-B4ED-C53F1C3048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Utilizamos protocolos seguros e automações para garantir rapidez nas aprovações e na comunicação entre todas as partes envolvidas no projeto.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4CABF75-8680-EECC-1918-93AC041D7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5026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BD536-D09A-1991-E040-51F60FE80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184A54C-148C-D7CC-CE3C-0A595F6DD3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7997F94-2AC4-BFD0-CC01-0B6EC1C04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Utilizamos protocolos seguros e automações para garantir rapidez nas aprovações e na comunicação entre todas as partes envolvidas no projeto.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A8899BA-B30C-55EB-748C-25C68D4BFD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7051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93411-84A9-33F2-2D7D-EEFEC48974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E24040D8-4F31-21AF-488E-636A5B1FB3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0871E38-DBE5-063E-0B0C-7ACBE9B160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Utilizamos protocolos seguros e automações para garantir rapidez nas aprovações e na comunicação entre todas as partes envolvidas no projeto.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E898B2C-E01E-A8BB-0CD7-D29001361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93233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3F361-866A-F087-8214-90FBD5CF4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208B648-213A-0EF1-5195-168E08FFBD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B8AA60F-6C99-97CF-FEAE-A1D8ED608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Utilizamos protocolos seguros e automações para garantir rapidez nas aprovações e na comunicação entre todas as partes envolvidas no projeto.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9932F4E-9EE0-12A1-2B04-400495BD73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069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E87BE-0D1F-48C1-121B-D08D2E3C06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9E6F546-C04E-8D03-D25C-60853A7042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FC50A9E-77B2-08E5-0B9E-6104559CDD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Utilizamos protocolos seguros e automações para garantir rapidez nas aprovações e na comunicação entre todas as partes envolvidas no projeto.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C2279C4-BC93-91A4-0BB7-627834EFB2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37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Abordaremos a identidade e propósito da Lulis House Projetos, o fluxo de atendimento ao cliente, os processos criativos focados em UX, a integração tecnológica com Java e, por fim, a entrega dos produtos com exemplos ilustrativos.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66107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1232D-5532-7B39-0292-26A45379F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61A05BC0-391F-1802-AF8C-FAD255F6FBC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E54A5A4-8E67-8319-600A-DD804D48F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Utilizamos protocolos seguros e automações para garantir rapidez nas aprovações e na comunicação entre todas as partes envolvidas no projeto.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FC16A40-81F0-5908-0D09-C81DB3A2B3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4648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43A5CA-1744-BBAC-FFD9-EC8AA3D72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4A8BB1-C153-64E8-AA59-EA28638AA0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66CE70A-5397-F6A4-A608-A4DFB292BE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Utilizamos protocolos seguros e automações para garantir rapidez nas aprovações e na comunicação entre todas as partes envolvidas no projeto.
Origem da imagem: biblioteca de conteúdos do Microsoft 365
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0318890-EF75-AF86-BB22-B27758A823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89551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Finalizaremos mostrando o processo de entrega dos folders, o suporte pós-venda e um exemplo visual de um folder fictício criado para uma Escola de Samba.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8609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Após a aprovação final, coordenamos a impressão e logística para que o folder chegue com qualidade e no prazo diretamente à escola de samba.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7603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Oferecemos suporte contínuo para ajustes, feedbacks e possíveis reimpressões, garantindo satisfação total do cliente após a entrega.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4668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Apresentamos um folder fictício, destacando elementos criativos, uso de cores e personalização que refletem a identidade da escola, demonstrando nosso potencial criativo.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1217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 Lulis House Projetos combina criatividade, tecnologia e atenção ao cliente para entregar folders que valorizam as Escolas de Samba, refletindo sua cultura e fortalecendo sua comunicação visual.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089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Conheça a essência da Lulis House Projetos, nossa missão, visão e o compromisso em atender especificamente Escolas de Samba com inovação e foco na experiência do usuário.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440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Nossa missão é criar soluções visuais impactantes que valorizem a cultura das Escolas de Samba, promovendo inovação e excelência no design gráfico e atendimento personalizado.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6933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Especializamos nossos serviços para entender as necessidades específicas das Escolas de Samba, garantindo que cada projeto reflita a identidade e o espírito de cada escola.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5637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Investimos continuamente em métodos inovadores e tecnologia para entregar uma experiência de usuário única, desde o briefing até a entrega final dos folders.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74836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Exploraremos o processo organizado que conecta cliente, agência e fornecedores para assegurar eficiência e qualidade em todas as etapas do projeto.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2285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Utilizamos uma aplicação dedicada para facilitar o onboarding, orientando o cliente no envio de informações essenciais, fotos e vídeos para um briefing completo e eficaz.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2822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
---
O board da aplicação centraliza todos os materiais fornecidos pelo cliente, garantindo organização e fácil acesso para a equipe de criação e fornecedores.
Origem da imagem: biblioteca de conteúdos do Microsoft 365
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E6F715-534E-41D4-B2F8-C5BB372B31E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00015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61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51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408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469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18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186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96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039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92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96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9/25/2025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76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9/25/2025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68A869E-3480-3847-1030-DC404E23FBA2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1025525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0000">
                    <a:alpha val="50000"/>
                  </a:srgb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Corporativo | Interno</a:t>
            </a:r>
          </a:p>
        </p:txBody>
      </p:sp>
    </p:spTree>
    <p:extLst>
      <p:ext uri="{BB962C8B-B14F-4D97-AF65-F5344CB8AC3E}">
        <p14:creationId xmlns:p14="http://schemas.microsoft.com/office/powerpoint/2010/main" val="1977084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102DFE5-5D6B-56C3-059D-AADE9B174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7"/>
            <a:ext cx="5556148" cy="3977640"/>
          </a:xfrm>
        </p:spPr>
        <p:txBody>
          <a:bodyPr anchor="t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pt-BR" sz="4400" dirty="0" err="1"/>
              <a:t>Lulis</a:t>
            </a:r>
            <a:r>
              <a:rPr lang="pt-BR" sz="4400" dirty="0"/>
              <a:t> </a:t>
            </a:r>
            <a:r>
              <a:rPr lang="pt-BR" sz="4400" dirty="0" err="1"/>
              <a:t>House</a:t>
            </a:r>
            <a:r>
              <a:rPr lang="pt-BR" sz="4400" dirty="0"/>
              <a:t> Projetos: </a:t>
            </a:r>
            <a:br>
              <a:rPr lang="pt-BR" sz="4400" dirty="0"/>
            </a:br>
            <a:br>
              <a:rPr lang="pt-BR" sz="4400" dirty="0"/>
            </a:br>
            <a:br>
              <a:rPr lang="pt-BR" sz="4400" dirty="0"/>
            </a:br>
            <a:r>
              <a:rPr lang="pt-BR" sz="4400" dirty="0"/>
              <a:t>Soluções Criativas em Folders para Escolas de Samba Integrando Tecnologia e Design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557784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Máscara de gato e miçangas em verdePor favor, veja algumas fotos semelhantes do meu portfólio:">
            <a:extLst>
              <a:ext uri="{FF2B5EF4-FFF2-40B4-BE49-F238E27FC236}">
                <a16:creationId xmlns:a16="http://schemas.microsoft.com/office/drawing/2014/main" id="{00484360-2F27-412D-AE26-21D385EC53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" b="21580"/>
          <a:stretch>
            <a:fillRect/>
          </a:stretch>
        </p:blipFill>
        <p:spPr>
          <a:xfrm>
            <a:off x="6696635" y="508090"/>
            <a:ext cx="4969099" cy="583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974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B9C0D07-C2A2-125F-1C08-E722306DF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pt-BR" sz="4000"/>
              <a:t>Transição eficiente entre cliente, agência e fornecedor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67CB5EC0-A43B-4891-AA76-AF7F92A280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2843208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6008" y="1042416"/>
          <a:ext cx="7031736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6664319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5DBD54D-4433-B58B-08BE-BED32BAF64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pt-BR" sz="7400"/>
              <a:t>Integração tecnológica: Java como base do sistema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15064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72B4B1-FBBD-4107-275F-23423749F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pt-BR" sz="4000"/>
              <a:t>Arquitetura do board utilizando tecnologia Java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33B4DCE1-A19E-4CAC-8C75-7A37D3C182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6992527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6008" y="1042416"/>
          <a:ext cx="7031736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297584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F590A7E-9430-7098-17C4-43AD47B55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Facilidades e recursos para o cliente final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B9C6E04-73E1-89C9-3EE7-1B6C8B36C81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Interface Amigável</a:t>
            </a:r>
          </a:p>
          <a:p>
            <a:pPr marL="0" lvl="1" indent="0">
              <a:buNone/>
            </a:pPr>
            <a:r>
              <a:rPr lang="pt-BR" sz="1400"/>
              <a:t>Clientes utilizam uma interface simples e intuitiva para acompanhar cada etapa do processo.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Transparência no Processo</a:t>
            </a:r>
          </a:p>
          <a:p>
            <a:pPr marL="0" lvl="1" indent="0">
              <a:buNone/>
            </a:pPr>
            <a:r>
              <a:rPr lang="pt-BR" sz="1400"/>
              <a:t>O sistema permite total transparência, mostrando o progresso e permitindo aprovação em tempo real.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Colaboração Eficiente</a:t>
            </a:r>
          </a:p>
          <a:p>
            <a:pPr marL="0" lvl="1" indent="0">
              <a:buNone/>
            </a:pPr>
            <a:r>
              <a:rPr lang="pt-BR" sz="1400"/>
              <a:t>Clientes podem enviar materiais e colaborar facilmente, melhorando a comunicação e resultados.</a:t>
            </a:r>
          </a:p>
        </p:txBody>
      </p:sp>
      <p:pic>
        <p:nvPicPr>
          <p:cNvPr id="5" name="Espaço Reservado para Conteúdo 4" descr="Interface abstrata de senha de login">
            <a:extLst>
              <a:ext uri="{FF2B5EF4-FFF2-40B4-BE49-F238E27FC236}">
                <a16:creationId xmlns:a16="http://schemas.microsoft.com/office/drawing/2014/main" id="{0AAEAE71-C761-48D1-BCE9-BF4FEA9E4CA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910" r="23733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292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EAB2-B2B0-6344-F58B-FEF57EA9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Segurança e agilidade na transição de etapas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358DEF8-42CB-EDF4-B3EE-04BBB6CDAF68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Protocolos de Segurança</a:t>
            </a:r>
          </a:p>
          <a:p>
            <a:pPr marL="0" lvl="1" indent="0">
              <a:buNone/>
            </a:pPr>
            <a:r>
              <a:rPr lang="pt-BR" sz="1400"/>
              <a:t>Aplicamos protocolos de segurança robustos para proteger dados durante a transição de etapas do projeto.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Automação para Rapidez</a:t>
            </a:r>
          </a:p>
          <a:p>
            <a:pPr marL="0" lvl="1" indent="0">
              <a:buNone/>
            </a:pPr>
            <a:r>
              <a:rPr lang="pt-BR" sz="1400"/>
              <a:t>A automação facilita aprovações rápidas e comunicação eficiente entre todas as partes do projeto.</a:t>
            </a:r>
          </a:p>
        </p:txBody>
      </p:sp>
      <p:pic>
        <p:nvPicPr>
          <p:cNvPr id="5" name="Espaço Reservado para Conteúdo 4" descr="Conceito digital que mostra a rede abstrata e o conceito de otimização de segurança e tecnologia de internet  ">
            <a:extLst>
              <a:ext uri="{FF2B5EF4-FFF2-40B4-BE49-F238E27FC236}">
                <a16:creationId xmlns:a16="http://schemas.microsoft.com/office/drawing/2014/main" id="{85566434-0A71-442E-9ED5-394748FC65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6538" r="19987" b="-2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3230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BAA748-76A0-E9E7-E252-B02D4CF65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F9958A-DD86-72F7-102C-E534FB8BA3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Telas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4A2F829-E26F-BB1C-74EF-F41AECA089A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45226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Tela de Login Inválido</a:t>
            </a:r>
          </a:p>
        </p:txBody>
      </p:sp>
      <p:pic>
        <p:nvPicPr>
          <p:cNvPr id="7" name="BDEAFED5-474D-4911-A79D-B248DE14FD57">
            <a:extLst>
              <a:ext uri="{FF2B5EF4-FFF2-40B4-BE49-F238E27FC236}">
                <a16:creationId xmlns:a16="http://schemas.microsoft.com/office/drawing/2014/main" id="{D1BA274C-0B79-E811-B094-A6241EB31B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792" y="1332911"/>
            <a:ext cx="6096000" cy="48291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6749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C36DC-73F1-E8C3-788E-AE07AFD33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F1896C-98E0-C465-5F81-4351B2E19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Telas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0B51190-B29D-4B22-EFEB-136701A36F8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45226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Login com Sucesso</a:t>
            </a:r>
          </a:p>
        </p:txBody>
      </p:sp>
      <p:pic>
        <p:nvPicPr>
          <p:cNvPr id="3" name="9DF10BB0-ECE4-4CAA-9DE7-94A901C88A1E">
            <a:extLst>
              <a:ext uri="{FF2B5EF4-FFF2-40B4-BE49-F238E27FC236}">
                <a16:creationId xmlns:a16="http://schemas.microsoft.com/office/drawing/2014/main" id="{BA7B9715-F09D-E8E7-D23E-84A201505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2064" y="1444161"/>
            <a:ext cx="6153150" cy="4914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185958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9D776-932D-72C9-235B-2486B8905E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9DC670-AA69-5064-8194-DBEFD2DB5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Telas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FB5AFB0-DF27-DC26-E70D-3D66DB4F8DA5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45226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Admin com acesso a todas as abas</a:t>
            </a:r>
          </a:p>
        </p:txBody>
      </p:sp>
      <p:pic>
        <p:nvPicPr>
          <p:cNvPr id="3" name="759744E4-8547-4D0B-9386-D201DC491415">
            <a:extLst>
              <a:ext uri="{FF2B5EF4-FFF2-40B4-BE49-F238E27FC236}">
                <a16:creationId xmlns:a16="http://schemas.microsoft.com/office/drawing/2014/main" id="{CC3D99E9-1D90-8C34-6C5D-4B839BB43E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23" y="2578608"/>
            <a:ext cx="6124575" cy="13144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26802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93FE1B-61D6-27B5-0029-6719C93BF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95A4AF-6F43-C4BB-1864-5ACBFFEDA0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Telas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59B6111-9C9B-8EC2-00C2-D9DB814841A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45226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Abas de Equipes</a:t>
            </a:r>
          </a:p>
        </p:txBody>
      </p:sp>
      <p:pic>
        <p:nvPicPr>
          <p:cNvPr id="3" name="2418415A-05CF-42DE-AB2E-8788F2E63FFC">
            <a:extLst>
              <a:ext uri="{FF2B5EF4-FFF2-40B4-BE49-F238E27FC236}">
                <a16:creationId xmlns:a16="http://schemas.microsoft.com/office/drawing/2014/main" id="{64E7B686-0837-DA5B-2BA1-9E779A62FA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938" y="2578608"/>
            <a:ext cx="6115050" cy="1562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06036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91ECB-D28A-72C4-B47D-58D8632451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64AB7E-AC0E-2A61-C686-252EC20C2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Telas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0081D5AD-5605-F655-7660-14E2CC4A9BFE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45226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Aba de Admin</a:t>
            </a:r>
          </a:p>
        </p:txBody>
      </p:sp>
      <p:pic>
        <p:nvPicPr>
          <p:cNvPr id="3" name="8F909E5C-2F78-443E-823A-7EEEECF266AF">
            <a:extLst>
              <a:ext uri="{FF2B5EF4-FFF2-40B4-BE49-F238E27FC236}">
                <a16:creationId xmlns:a16="http://schemas.microsoft.com/office/drawing/2014/main" id="{AD070DDB-4FF4-35ED-F6A1-9A7825D576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1763" y="1194585"/>
            <a:ext cx="6105525" cy="4838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798808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15DDA17-236C-FD0E-E42D-1C3CAD8D5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 da Apresentação</a:t>
            </a:r>
          </a:p>
        </p:txBody>
      </p:sp>
      <p:pic>
        <p:nvPicPr>
          <p:cNvPr id="5" name="Espaço Reservado para Conteúdo 4" descr="Rede social">
            <a:extLst>
              <a:ext uri="{FF2B5EF4-FFF2-40B4-BE49-F238E27FC236}">
                <a16:creationId xmlns:a16="http://schemas.microsoft.com/office/drawing/2014/main" id="{D0D27AA7-EE8A-4A2D-971B-55D3A3396A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8845" r="16017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4E055C-2792-0D92-04CE-D929E47FACF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BulletedText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 Lulis House Projetos: identidade e propósito</a:t>
            </a:r>
          </a:p>
          <a:p>
            <a:r>
              <a:rPr lang="en-US"/>
              <a:t>Fluxo de atendimento ao cliente: do briefing à entrega</a:t>
            </a:r>
          </a:p>
          <a:p>
            <a:r>
              <a:rPr lang="en-US"/>
              <a:t>Processos criativos: design UX e personalização</a:t>
            </a:r>
          </a:p>
          <a:p>
            <a:r>
              <a:rPr lang="en-US"/>
              <a:t>Integração tecnológica: Java como base do sistema</a:t>
            </a:r>
          </a:p>
          <a:p>
            <a:r>
              <a:rPr lang="en-US"/>
              <a:t>Entrega do produto final e cases ilustrativos</a:t>
            </a:r>
          </a:p>
        </p:txBody>
      </p:sp>
    </p:spTree>
    <p:extLst>
      <p:ext uri="{BB962C8B-B14F-4D97-AF65-F5344CB8AC3E}">
        <p14:creationId xmlns:p14="http://schemas.microsoft.com/office/powerpoint/2010/main" val="28165507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A2ED4-D987-B567-92E1-C39A6BCEF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7744BA-026E-C440-A5D3-B2D4CF78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Telas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CDDF3B9-A812-23E1-D8E7-F5CBE63C9D43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627551"/>
            <a:ext cx="3495988" cy="2147504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Login do fornecedor só tem acesso a Aba de Projetos</a:t>
            </a:r>
          </a:p>
        </p:txBody>
      </p:sp>
      <p:pic>
        <p:nvPicPr>
          <p:cNvPr id="3" name="098989FC-9D4A-42A2-8DFF-46DA23919A7C">
            <a:extLst>
              <a:ext uri="{FF2B5EF4-FFF2-40B4-BE49-F238E27FC236}">
                <a16:creationId xmlns:a16="http://schemas.microsoft.com/office/drawing/2014/main" id="{F54D2B54-2E84-4AF4-1358-2014CC3E2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666" y="1164511"/>
            <a:ext cx="6105525" cy="485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83147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8AB919-67F7-91D2-3EC4-7435E1C2D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935C3-1679-5CB7-B09F-E0BF12C9E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Telas</a:t>
            </a:r>
            <a:r>
              <a:rPr lang="en-US" sz="3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do </a:t>
            </a:r>
            <a:r>
              <a:rPr lang="en-US" sz="3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Projeto</a:t>
            </a:r>
            <a:endParaRPr lang="en-US" sz="3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902953D-3837-5ECB-46BE-CC3BC2F931B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3865857" cy="452268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 dirty="0"/>
              <a:t>Login do Cliente só tem acesso as abas: Equipes e </a:t>
            </a:r>
            <a:r>
              <a:rPr lang="pt-BR" sz="1400" b="1" dirty="0" err="1"/>
              <a:t>Proejtos</a:t>
            </a:r>
            <a:endParaRPr lang="pt-BR" sz="1400" b="1" dirty="0"/>
          </a:p>
        </p:txBody>
      </p:sp>
      <p:pic>
        <p:nvPicPr>
          <p:cNvPr id="3" name="098989FC-9D4A-42A2-8DFF-46DA23919A7C">
            <a:extLst>
              <a:ext uri="{FF2B5EF4-FFF2-40B4-BE49-F238E27FC236}">
                <a16:creationId xmlns:a16="http://schemas.microsoft.com/office/drawing/2014/main" id="{ECCD28BB-BEDE-3FDE-B245-745ABAA8D4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698" y="1021842"/>
            <a:ext cx="6105525" cy="4857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66201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8149CE-5A18-970D-C51E-6CE3E67EE7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pt-BR" sz="7400"/>
              <a:t>Entrega do produto final e cases ilustrativos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9448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490FFD0-1FEF-5462-5AD0-B31151A0E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Fluxo de entrega: da impressão à escola de samba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E6401C8-BC17-091E-61B7-F9E862BD5D9C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Aprovação Final</a:t>
            </a:r>
          </a:p>
          <a:p>
            <a:pPr marL="0" lvl="1" indent="0">
              <a:buNone/>
            </a:pPr>
            <a:r>
              <a:rPr lang="pt-BR" sz="1400"/>
              <a:t>O processo inicia com a aprovação final do material para garantir qualidade e precisão.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Coordenação da Impressão</a:t>
            </a:r>
          </a:p>
          <a:p>
            <a:pPr marL="0" lvl="1" indent="0">
              <a:buNone/>
            </a:pPr>
            <a:r>
              <a:rPr lang="pt-BR" sz="1400"/>
              <a:t>Organizamos a impressão para produzir folders de alta qualidade conforme o design aprovado.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Logística de Entrega</a:t>
            </a:r>
          </a:p>
          <a:p>
            <a:pPr marL="0" lvl="1" indent="0">
              <a:buNone/>
            </a:pPr>
            <a:r>
              <a:rPr lang="pt-BR" sz="1400"/>
              <a:t>Garantimos a entrega pontual do material diretamente à escola de samba, mantendo sua integridade.</a:t>
            </a:r>
          </a:p>
        </p:txBody>
      </p:sp>
      <p:pic>
        <p:nvPicPr>
          <p:cNvPr id="5" name="Espaço Reservado para Conteúdo 4" descr="Jovem casal que se muda para um novo apartamento. DOF raso. Desenvolvido a partir de RAW; retocado com especial cuidado e atenção; Pequena quantidade de grãos adicionada para melhor impressão final. Perfil de cores Adobe RGB de 16 bits.">
            <a:extLst>
              <a:ext uri="{FF2B5EF4-FFF2-40B4-BE49-F238E27FC236}">
                <a16:creationId xmlns:a16="http://schemas.microsoft.com/office/drawing/2014/main" id="{46139E40-E5D4-4267-B9FE-AC5FF307FA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38645" r="14756" b="1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213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53AE3C-AC4F-907C-B473-B9A30D215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81933E-93BD-38CE-3C98-D10B2844C5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341299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3B7A5C-39EE-77A0-28F9-DF51372312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611650"/>
            <a:ext cx="703173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B5C794-3D61-37E8-4D9D-87331B84C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410712" cy="5376672"/>
          </a:xfrm>
        </p:spPr>
        <p:txBody>
          <a:bodyPr>
            <a:normAutofit/>
          </a:bodyPr>
          <a:lstStyle/>
          <a:p>
            <a:r>
              <a:rPr lang="pt-BR" sz="2800"/>
              <a:t>Diferenciais no acompanhamento e suporte pós-venda</a:t>
            </a:r>
          </a:p>
        </p:txBody>
      </p:sp>
      <p:graphicFrame>
        <p:nvGraphicFramePr>
          <p:cNvPr id="4" name="Espaço Reservado para Conteúdo 4">
            <a:extLst>
              <a:ext uri="{FF2B5EF4-FFF2-40B4-BE49-F238E27FC236}">
                <a16:creationId xmlns:a16="http://schemas.microsoft.com/office/drawing/2014/main" id="{7A446011-21A0-4F53-9FCA-58BF58C89A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104352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VisualTitledTextBox"/>
                  </p202:designTagLst>
                </p202:designPr>
              </p:ext>
            </p:extLst>
          </p:nvPr>
        </p:nvGraphicFramePr>
        <p:xfrm>
          <a:off x="4636008" y="1042416"/>
          <a:ext cx="7031736" cy="53126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80203682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E42DCE-4A4F-44C4-84E5-261B3BEEF1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09883C4-11FB-7FAD-B413-209A315DA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Exemplo visual: folder fictício para uma escola de samba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6282982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624EED0-DDB5-C5D7-5D6A-82D38FCF037D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6300216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Elementos Criativos</a:t>
            </a:r>
          </a:p>
          <a:p>
            <a:pPr marL="0" lvl="1" indent="0">
              <a:buNone/>
            </a:pPr>
            <a:r>
              <a:rPr lang="pt-BR" sz="1400"/>
              <a:t>O folder utiliza elementos visuais únicos que destacam a personalidade da escola de samba.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Uso de Cores Vibrantes</a:t>
            </a:r>
          </a:p>
          <a:p>
            <a:pPr marL="0" lvl="1" indent="0">
              <a:buNone/>
            </a:pPr>
            <a:r>
              <a:rPr lang="pt-BR" sz="1400"/>
              <a:t>Cores fortes e vibrantes são usadas para captar a energia e emoção da cultura do samba.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Personalização da Identidade</a:t>
            </a:r>
          </a:p>
          <a:p>
            <a:pPr marL="0" lvl="1" indent="0">
              <a:buNone/>
            </a:pPr>
            <a:r>
              <a:rPr lang="pt-BR" sz="1400"/>
              <a:t>A personalização reflete a identidade única da escola, reforçando sua marca visual e cultural.</a:t>
            </a:r>
          </a:p>
        </p:txBody>
      </p:sp>
      <p:pic>
        <p:nvPicPr>
          <p:cNvPr id="5" name="Espaço Reservado para Conteúdo 4" descr="Fundo amarelo com máscara de carnaval">
            <a:extLst>
              <a:ext uri="{FF2B5EF4-FFF2-40B4-BE49-F238E27FC236}">
                <a16:creationId xmlns:a16="http://schemas.microsoft.com/office/drawing/2014/main" id="{53709A46-DC7E-4D5F-87B9-239A8AA3B7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47642"/>
          <a:stretch>
            <a:fillRect/>
          </a:stretch>
        </p:blipFill>
        <p:spPr>
          <a:xfrm>
            <a:off x="7586236" y="508090"/>
            <a:ext cx="4081805" cy="5846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93961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EF92585-7A99-6108-9663-8C59032742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C6D5B03A-B780-A698-DFA9-C9932F22D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3845" y="3079474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4C0E58-E4BD-7392-FC09-D0BD6A663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1325880"/>
            <a:ext cx="11155680" cy="1408176"/>
          </a:xfrm>
        </p:spPr>
        <p:txBody>
          <a:bodyPr anchor="b">
            <a:normAutofit/>
          </a:bodyPr>
          <a:lstStyle/>
          <a:p>
            <a:r>
              <a:rPr lang="pt-BR" sz="6800"/>
              <a:t>Conclusão</a:t>
            </a:r>
          </a:p>
        </p:txBody>
      </p:sp>
      <p:graphicFrame>
        <p:nvGraphicFramePr>
          <p:cNvPr id="11" name="Espaço Reservado para Conteúdo 2">
            <a:extLst>
              <a:ext uri="{FF2B5EF4-FFF2-40B4-BE49-F238E27FC236}">
                <a16:creationId xmlns:a16="http://schemas.microsoft.com/office/drawing/2014/main" id="{B552DD64-1037-AFF4-5299-839F239E517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7048343"/>
              </p:ex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GraphicFramePr>
        <p:xfrm>
          <a:off x="521208" y="3785616"/>
          <a:ext cx="11155680" cy="24688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22570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5F05E52-5FC7-D2B6-3630-AEA8690CC8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pt-BR" sz="7400"/>
              <a:t>A Lulis House Projetos: identidade e propósito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1075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E11E59F-13E1-C00C-B58C-A9EA96CB83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Visão e missão da agência fictícia</a:t>
            </a:r>
          </a:p>
        </p:txBody>
      </p:sp>
      <p:pic>
        <p:nvPicPr>
          <p:cNvPr id="5" name="Espaço Reservado para Conteúdo 4" descr="Fêmea africana">
            <a:extLst>
              <a:ext uri="{FF2B5EF4-FFF2-40B4-BE49-F238E27FC236}">
                <a16:creationId xmlns:a16="http://schemas.microsoft.com/office/drawing/2014/main" id="{09B28847-BFB1-4F04-82E6-4BAAB4FDE3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r="-3" b="1315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5635A23-0394-8D26-911B-C583324C422B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Missão da Agência</a:t>
            </a:r>
          </a:p>
          <a:p>
            <a:pPr marL="0" lvl="1" indent="0">
              <a:buNone/>
            </a:pPr>
            <a:r>
              <a:rPr lang="pt-BR" sz="1400"/>
              <a:t>A agência busca criar soluções visuais impactantes que valorizem a cultura das Escolas de Samba com inovação constante.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Excelência no Atendimento</a:t>
            </a:r>
          </a:p>
          <a:p>
            <a:pPr marL="0" lvl="1" indent="0">
              <a:buNone/>
            </a:pPr>
            <a:r>
              <a:rPr lang="pt-BR" sz="1400"/>
              <a:t>Oferecer atendimento personalizado para garantir satisfação e resultados alinhados com as necessidades dos clientes.</a:t>
            </a:r>
          </a:p>
        </p:txBody>
      </p:sp>
    </p:spTree>
    <p:extLst>
      <p:ext uri="{BB962C8B-B14F-4D97-AF65-F5344CB8AC3E}">
        <p14:creationId xmlns:p14="http://schemas.microsoft.com/office/powerpoint/2010/main" val="4289516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6D7FD99-6975-F425-A33E-D48399358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Foco no atendimento a Escolas de Samba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C8F944-5F74-C6AF-00CB-B68576A9BC74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Especialização em Escolas de Samba</a:t>
            </a:r>
          </a:p>
          <a:p>
            <a:pPr marL="0" lvl="1" indent="0">
              <a:buNone/>
            </a:pPr>
            <a:r>
              <a:rPr lang="pt-BR" sz="1400"/>
              <a:t>Nosso serviço é personalizado para atender as necessidades únicas das Escolas de Samba, respeitando sua cultura e tradições.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Refletindo Identidade Cultural</a:t>
            </a:r>
          </a:p>
          <a:p>
            <a:pPr marL="0" lvl="1" indent="0">
              <a:buNone/>
            </a:pPr>
            <a:r>
              <a:rPr lang="pt-BR" sz="1400"/>
              <a:t>Cada projeto é cuidadosamente desenvolvido para traduzir a identidade e o espírito de cada escola em suas apresentações e eventos.</a:t>
            </a:r>
          </a:p>
        </p:txBody>
      </p:sp>
      <p:pic>
        <p:nvPicPr>
          <p:cNvPr id="5" name="Espaço Reservado para Conteúdo 4" descr="Penas verdes no carnaval">
            <a:extLst>
              <a:ext uri="{FF2B5EF4-FFF2-40B4-BE49-F238E27FC236}">
                <a16:creationId xmlns:a16="http://schemas.microsoft.com/office/drawing/2014/main" id="{B0178D32-3F58-45B0-9E90-66F5045BB2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338" r="11480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1006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E10BDB4-64F2-477D-A03B-9F8352D5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1147571-CE84-6B21-59A6-2F310D07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6300216" cy="132588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Compromisso com inovação e experiência do usuário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7F59F2-5FBC-40CD-AD35-376AECE49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8" y="508090"/>
            <a:ext cx="628192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1C494-8107-3D61-D611-4FBC7C22A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13612" y="611650"/>
            <a:ext cx="4160520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pic>
        <p:nvPicPr>
          <p:cNvPr id="5" name="Espaço Reservado para Conteúdo 4" descr="Interface de usuário futurista com Hud e elementos infográficos.">
            <a:extLst>
              <a:ext uri="{FF2B5EF4-FFF2-40B4-BE49-F238E27FC236}">
                <a16:creationId xmlns:a16="http://schemas.microsoft.com/office/drawing/2014/main" id="{59A03FFE-281F-4752-BAE4-E1C2F3CCF1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7867" y="3032287"/>
            <a:ext cx="6281928" cy="3313717"/>
          </a:xfrm>
          <a:prstGeom prst="rect">
            <a:avLst/>
          </a:prstGeom>
        </p:spPr>
      </p:pic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C00C5CF-9646-B5EE-88F6-6185708A8BE6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7507224" y="1088136"/>
            <a:ext cx="4160520" cy="5257800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Investimento em inovação</a:t>
            </a:r>
          </a:p>
          <a:p>
            <a:pPr marL="0" lvl="1" indent="0">
              <a:buNone/>
            </a:pPr>
            <a:r>
              <a:rPr lang="pt-BR" sz="1400"/>
              <a:t>A empresa aposta em métodos inovadores e tecnologias avançadas para melhorar seus processos continuamente.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Experiência do usuário única</a:t>
            </a:r>
          </a:p>
          <a:p>
            <a:pPr marL="0" lvl="1" indent="0">
              <a:buNone/>
            </a:pPr>
            <a:r>
              <a:rPr lang="pt-BR" sz="1400"/>
              <a:t>Foco em proporcionar uma experiência de usuário excepcional desde o briefing até a entrega final dos folders.</a:t>
            </a:r>
          </a:p>
        </p:txBody>
      </p:sp>
    </p:spTree>
    <p:extLst>
      <p:ext uri="{BB962C8B-B14F-4D97-AF65-F5344CB8AC3E}">
        <p14:creationId xmlns:p14="http://schemas.microsoft.com/office/powerpoint/2010/main" val="62643241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7EFAAB5-34A3-C2FC-70BA-7720CC8ADB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B0D2FF9-30B2-E40F-F142-3B55FE19AF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1211766"/>
            <a:ext cx="7237052" cy="4727988"/>
          </a:xfrm>
        </p:spPr>
        <p:txBody>
          <a:bodyPr anchor="b">
            <a:normAutofit/>
          </a:bodyPr>
          <a:lstStyle/>
          <a:p>
            <a:r>
              <a:rPr lang="pt-BR" sz="6800" dirty="0"/>
              <a:t>Fluxo de atendimento ao cliente: do briefing à entrega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8A44BC8-2508-4575-75F6-0ED3F11E72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6208776"/>
            <a:ext cx="7269480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313555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D56CA7-8CCC-1B41-FDF1-177C4546C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 papel da aplicação no onboarding do cliente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E001CE9-E8B5-DEEA-7D0F-5B4D038E270A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Aplicação dedicada para onboarding</a:t>
            </a:r>
          </a:p>
          <a:p>
            <a:pPr marL="0" lvl="1" indent="0">
              <a:buNone/>
            </a:pPr>
            <a:r>
              <a:rPr lang="pt-BR" sz="1400"/>
              <a:t>A aplicação facilita o processo de onboarding ao orientar clientes passo a passo para fornecer informações essenciais.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Coleta de informações multimídia</a:t>
            </a:r>
          </a:p>
          <a:p>
            <a:pPr marL="0" lvl="1" indent="0">
              <a:buNone/>
            </a:pPr>
            <a:r>
              <a:rPr lang="pt-BR" sz="1400"/>
              <a:t>Clientes enviam fotos e vídeos para complementar o briefing, garantindo mais dados relevantes para o processo.</a:t>
            </a:r>
          </a:p>
        </p:txBody>
      </p:sp>
      <p:pic>
        <p:nvPicPr>
          <p:cNvPr id="5" name="Espaço Reservado para Conteúdo 4" descr="Resolução 4K">
            <a:extLst>
              <a:ext uri="{FF2B5EF4-FFF2-40B4-BE49-F238E27FC236}">
                <a16:creationId xmlns:a16="http://schemas.microsoft.com/office/drawing/2014/main" id="{03C556CB-5564-4952-A192-2E7B1B2113E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23104" r="21968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0533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C38958-9A69-239A-BA79-2AEC73345F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A5CD9BA-5478-5401-1EBA-BCBB9E9E55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5160" y="978408"/>
            <a:ext cx="4745736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Coleta de informações, fotos e vídeos no board</a:t>
            </a:r>
          </a:p>
        </p:txBody>
      </p:sp>
      <p:pic>
        <p:nvPicPr>
          <p:cNvPr id="5" name="Espaço Reservado para Conteúdo 4" descr="Detalhe de um PC de mesa com muitas pessoas tendo uma reunião à distância. Conceito de videochamada de trabalho durante a quarentena do coronavírus Covid-19.">
            <a:extLst>
              <a:ext uri="{FF2B5EF4-FFF2-40B4-BE49-F238E27FC236}">
                <a16:creationId xmlns:a16="http://schemas.microsoft.com/office/drawing/2014/main" id="{30D0B711-C501-4F51-8B1F-F93B87D4DC3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15989" r="18873" b="1"/>
          <a:stretch>
            <a:fillRect/>
          </a:stretch>
        </p:blipFill>
        <p:spPr>
          <a:xfrm>
            <a:off x="517868" y="508090"/>
            <a:ext cx="5705856" cy="5846990"/>
          </a:xfrm>
          <a:prstGeom prst="rect">
            <a:avLst/>
          </a:prstGeom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EC109E5-0396-8968-4F42-DFEC280363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6407" y="508090"/>
            <a:ext cx="4660733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C2189C1-199E-FDBF-A37F-88E3248DD070}"/>
              </a:ext>
            </a:extLst>
          </p:cNvPr>
          <p:cNvSpPr>
            <a:spLocks noGrp="1"/>
          </p:cNvSpPr>
          <p:nvPr>
            <p:ph sz="half" idx="2"/>
            <p:extLst>
              <p:ext uri="{E7BDC344-281C-4309-B0C6-D0EE65EED2A8}">
                <p202:designPr xmlns:p202="http://schemas.microsoft.com/office/powerpoint/2020/02/main">
                  <p202:designTagLst>
                    <p202:designTag name="ARCH:1:CLS" val="InformationBlock"/>
                    <p202:designTag name="ARCH:1:VSVAR" val="TitledTextBox"/>
                  </p202:designTagLst>
                </p202:designPr>
              </p:ext>
            </p:extLst>
          </p:nvPr>
        </p:nvSpPr>
        <p:spPr>
          <a:xfrm>
            <a:off x="6995160" y="2578608"/>
            <a:ext cx="4672584" cy="3767328"/>
          </a:xfrm>
        </p:spPr>
        <p:txBody>
          <a:bodyPr>
            <a:normAutofit/>
          </a:bodyPr>
          <a:lstStyle/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Centralização de Materiais</a:t>
            </a:r>
          </a:p>
          <a:p>
            <a:pPr marL="0" lvl="1" indent="0">
              <a:buNone/>
            </a:pPr>
            <a:r>
              <a:rPr lang="pt-BR" sz="1400"/>
              <a:t>O board reúne todas as informações, fotos e vídeos em um único lugar para melhor organização.</a:t>
            </a:r>
          </a:p>
          <a:p>
            <a:pPr marL="0" indent="0">
              <a:spcBef>
                <a:spcPts val="2500"/>
              </a:spcBef>
              <a:buNone/>
            </a:pPr>
            <a:r>
              <a:rPr lang="pt-BR" sz="1400" b="1"/>
              <a:t>Facilidade de Acesso</a:t>
            </a:r>
          </a:p>
          <a:p>
            <a:pPr marL="0" lvl="1" indent="0">
              <a:buNone/>
            </a:pPr>
            <a:r>
              <a:rPr lang="pt-BR" sz="1400"/>
              <a:t>A equipe de criação e fornecedores têm acesso rápido e fácil aos materiais necessários para o projeto.</a:t>
            </a:r>
          </a:p>
        </p:txBody>
      </p:sp>
    </p:spTree>
    <p:extLst>
      <p:ext uri="{BB962C8B-B14F-4D97-AF65-F5344CB8AC3E}">
        <p14:creationId xmlns:p14="http://schemas.microsoft.com/office/powerpoint/2010/main" val="3033145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1930</Words>
  <Application>Microsoft Office PowerPoint</Application>
  <PresentationFormat>Widescreen</PresentationFormat>
  <Paragraphs>156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Aptos</vt:lpstr>
      <vt:lpstr>Arial</vt:lpstr>
      <vt:lpstr>Bierstadt</vt:lpstr>
      <vt:lpstr>Calibri</vt:lpstr>
      <vt:lpstr>GestaltVTI</vt:lpstr>
      <vt:lpstr>Lulis House Projetos:    Soluções Criativas em Folders para Escolas de Samba Integrando Tecnologia e Design</vt:lpstr>
      <vt:lpstr>Agenda da Apresentação</vt:lpstr>
      <vt:lpstr>A Lulis House Projetos: identidade e propósito</vt:lpstr>
      <vt:lpstr>Visão e missão da agência fictícia</vt:lpstr>
      <vt:lpstr>Foco no atendimento a Escolas de Samba</vt:lpstr>
      <vt:lpstr>Compromisso com inovação e experiência do usuário</vt:lpstr>
      <vt:lpstr>Fluxo de atendimento ao cliente: do briefing à entrega</vt:lpstr>
      <vt:lpstr>O papel da aplicação no onboarding do cliente</vt:lpstr>
      <vt:lpstr>Coleta de informações, fotos e vídeos no board</vt:lpstr>
      <vt:lpstr>Transição eficiente entre cliente, agência e fornecedor</vt:lpstr>
      <vt:lpstr>Integração tecnológica: Java como base do sistema</vt:lpstr>
      <vt:lpstr>Arquitetura do board utilizando tecnologia Java</vt:lpstr>
      <vt:lpstr>Facilidades e recursos para o cliente final</vt:lpstr>
      <vt:lpstr>Segurança e agilidade na transição de etapas</vt:lpstr>
      <vt:lpstr>Telas do Projeto</vt:lpstr>
      <vt:lpstr>Telas do Projeto</vt:lpstr>
      <vt:lpstr>Telas do Projeto</vt:lpstr>
      <vt:lpstr>Telas do Projeto</vt:lpstr>
      <vt:lpstr>Telas do Projeto</vt:lpstr>
      <vt:lpstr>Telas do Projeto</vt:lpstr>
      <vt:lpstr>Telas do Projeto</vt:lpstr>
      <vt:lpstr>Entrega do produto final e cases ilustrativos</vt:lpstr>
      <vt:lpstr>Fluxo de entrega: da impressão à escola de samba</vt:lpstr>
      <vt:lpstr>Diferenciais no acompanhamento e suporte pós-venda</vt:lpstr>
      <vt:lpstr>Exemplo visual: folder fictício para uma escola de samba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Luciana Gomes</dc:creator>
  <cp:lastModifiedBy>Luciana Gomes</cp:lastModifiedBy>
  <cp:revision>1</cp:revision>
  <dcterms:created xsi:type="dcterms:W3CDTF">2025-09-26T01:47:18Z</dcterms:created>
  <dcterms:modified xsi:type="dcterms:W3CDTF">2025-09-26T02:02:54Z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4fc996bf-6aee-415c-aa4c-e35ad0009c67_Enabled">
    <vt:lpwstr>true</vt:lpwstr>
  </property>
  <property fmtid="{D5CDD505-2E9C-101B-9397-08002B2CF9AE}" pid="3" name="MSIP_Label_4fc996bf-6aee-415c-aa4c-e35ad0009c67_SetDate">
    <vt:lpwstr>2025-09-26T02:02:48Z</vt:lpwstr>
  </property>
  <property fmtid="{D5CDD505-2E9C-101B-9397-08002B2CF9AE}" pid="4" name="MSIP_Label_4fc996bf-6aee-415c-aa4c-e35ad0009c67_Method">
    <vt:lpwstr>Standard</vt:lpwstr>
  </property>
  <property fmtid="{D5CDD505-2E9C-101B-9397-08002B2CF9AE}" pid="5" name="MSIP_Label_4fc996bf-6aee-415c-aa4c-e35ad0009c67_Name">
    <vt:lpwstr>Compartilhamento Interno</vt:lpwstr>
  </property>
  <property fmtid="{D5CDD505-2E9C-101B-9397-08002B2CF9AE}" pid="6" name="MSIP_Label_4fc996bf-6aee-415c-aa4c-e35ad0009c67_SiteId">
    <vt:lpwstr>591669a0-183f-49a5-98f4-9aa0d0b63d81</vt:lpwstr>
  </property>
  <property fmtid="{D5CDD505-2E9C-101B-9397-08002B2CF9AE}" pid="7" name="MSIP_Label_4fc996bf-6aee-415c-aa4c-e35ad0009c67_ActionId">
    <vt:lpwstr>5b8beaaf-0b32-437c-985c-18aea467085d</vt:lpwstr>
  </property>
  <property fmtid="{D5CDD505-2E9C-101B-9397-08002B2CF9AE}" pid="8" name="MSIP_Label_4fc996bf-6aee-415c-aa4c-e35ad0009c67_ContentBits">
    <vt:lpwstr>2</vt:lpwstr>
  </property>
  <property fmtid="{D5CDD505-2E9C-101B-9397-08002B2CF9AE}" pid="9" name="MSIP_Label_4fc996bf-6aee-415c-aa4c-e35ad0009c67_Tag">
    <vt:lpwstr>10, 3, 0, 1</vt:lpwstr>
  </property>
  <property fmtid="{D5CDD505-2E9C-101B-9397-08002B2CF9AE}" pid="10" name="ClassificationContentMarkingFooterLocations">
    <vt:lpwstr>GestaltVTI:9</vt:lpwstr>
  </property>
  <property fmtid="{D5CDD505-2E9C-101B-9397-08002B2CF9AE}" pid="11" name="ClassificationContentMarkingFooterText">
    <vt:lpwstr>Corporativo | Interno</vt:lpwstr>
  </property>
</Properties>
</file>